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5"/>
  </p:notesMasterIdLst>
  <p:handoutMasterIdLst>
    <p:handoutMasterId r:id="rId66"/>
  </p:handoutMasterIdLst>
  <p:sldIdLst>
    <p:sldId id="457" r:id="rId5"/>
    <p:sldId id="524" r:id="rId6"/>
    <p:sldId id="618" r:id="rId7"/>
    <p:sldId id="621" r:id="rId8"/>
    <p:sldId id="620" r:id="rId9"/>
    <p:sldId id="685" r:id="rId10"/>
    <p:sldId id="684" r:id="rId11"/>
    <p:sldId id="688" r:id="rId12"/>
    <p:sldId id="689" r:id="rId13"/>
    <p:sldId id="690" r:id="rId14"/>
    <p:sldId id="691" r:id="rId15"/>
    <p:sldId id="692" r:id="rId16"/>
    <p:sldId id="693" r:id="rId17"/>
    <p:sldId id="694" r:id="rId18"/>
    <p:sldId id="695" r:id="rId19"/>
    <p:sldId id="698" r:id="rId20"/>
    <p:sldId id="696" r:id="rId21"/>
    <p:sldId id="697" r:id="rId22"/>
    <p:sldId id="699" r:id="rId23"/>
    <p:sldId id="774" r:id="rId24"/>
    <p:sldId id="775" r:id="rId25"/>
    <p:sldId id="776" r:id="rId26"/>
    <p:sldId id="777" r:id="rId27"/>
    <p:sldId id="785" r:id="rId28"/>
    <p:sldId id="778" r:id="rId29"/>
    <p:sldId id="779" r:id="rId30"/>
    <p:sldId id="780" r:id="rId31"/>
    <p:sldId id="781" r:id="rId32"/>
    <p:sldId id="782" r:id="rId33"/>
    <p:sldId id="783" r:id="rId34"/>
    <p:sldId id="784" r:id="rId35"/>
    <p:sldId id="738" r:id="rId36"/>
    <p:sldId id="739" r:id="rId37"/>
    <p:sldId id="786" r:id="rId38"/>
    <p:sldId id="787" r:id="rId39"/>
    <p:sldId id="788" r:id="rId40"/>
    <p:sldId id="789" r:id="rId41"/>
    <p:sldId id="743" r:id="rId42"/>
    <p:sldId id="790" r:id="rId43"/>
    <p:sldId id="791" r:id="rId44"/>
    <p:sldId id="792" r:id="rId45"/>
    <p:sldId id="748" r:id="rId46"/>
    <p:sldId id="749" r:id="rId47"/>
    <p:sldId id="771" r:id="rId48"/>
    <p:sldId id="793" r:id="rId49"/>
    <p:sldId id="794" r:id="rId50"/>
    <p:sldId id="795" r:id="rId51"/>
    <p:sldId id="802" r:id="rId52"/>
    <p:sldId id="797" r:id="rId53"/>
    <p:sldId id="803" r:id="rId54"/>
    <p:sldId id="796" r:id="rId55"/>
    <p:sldId id="800" r:id="rId56"/>
    <p:sldId id="801" r:id="rId57"/>
    <p:sldId id="798" r:id="rId58"/>
    <p:sldId id="799" r:id="rId59"/>
    <p:sldId id="804" r:id="rId60"/>
    <p:sldId id="805" r:id="rId61"/>
    <p:sldId id="806" r:id="rId62"/>
    <p:sldId id="807" r:id="rId63"/>
    <p:sldId id="523" r:id="rId6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pcatasti@vcu.edu" initials="p" lastIdx="1" clrIdx="1">
    <p:extLst>
      <p:ext uri="{19B8F6BF-5375-455C-9EA6-DF929625EA0E}">
        <p15:presenceInfo xmlns:p15="http://schemas.microsoft.com/office/powerpoint/2012/main" userId="S::pcatasti@vcu.edu::5e6bb2ce-2eef-4c7a-b628-7542cf8731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4DE"/>
    <a:srgbClr val="004A78"/>
    <a:srgbClr val="EA8516"/>
    <a:srgbClr val="CDC800"/>
    <a:srgbClr val="006699"/>
    <a:srgbClr val="2A601F"/>
    <a:srgbClr val="FF6300"/>
    <a:srgbClr val="01FFD5"/>
    <a:srgbClr val="E3EF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3" autoAdjust="0"/>
    <p:restoredTop sz="58060" autoAdjust="0"/>
  </p:normalViewPr>
  <p:slideViewPr>
    <p:cSldViewPr snapToGrid="0" snapToObjects="1">
      <p:cViewPr varScale="1">
        <p:scale>
          <a:sx n="46" d="100"/>
          <a:sy n="46" d="100"/>
        </p:scale>
        <p:origin x="1843" y="43"/>
      </p:cViewPr>
      <p:guideLst>
        <p:guide orient="horz" pos="2160"/>
        <p:guide pos="3840"/>
      </p:guideLst>
    </p:cSldViewPr>
  </p:slideViewPr>
  <p:outlineViewPr>
    <p:cViewPr>
      <p:scale>
        <a:sx n="33" d="100"/>
        <a:sy n="33" d="100"/>
      </p:scale>
      <p:origin x="0" y="-64668"/>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72" d="100"/>
          <a:sy n="72" d="100"/>
        </p:scale>
        <p:origin x="2844" y="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6/21/2025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6/21/2025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2858128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20</a:t>
            </a:fld>
            <a:endParaRPr lang="en-US" dirty="0"/>
          </a:p>
        </p:txBody>
      </p:sp>
    </p:spTree>
    <p:extLst>
      <p:ext uri="{BB962C8B-B14F-4D97-AF65-F5344CB8AC3E}">
        <p14:creationId xmlns:p14="http://schemas.microsoft.com/office/powerpoint/2010/main" val="2865471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21</a:t>
            </a:fld>
            <a:endParaRPr lang="en-US" dirty="0"/>
          </a:p>
        </p:txBody>
      </p:sp>
    </p:spTree>
    <p:extLst>
      <p:ext uri="{BB962C8B-B14F-4D97-AF65-F5344CB8AC3E}">
        <p14:creationId xmlns:p14="http://schemas.microsoft.com/office/powerpoint/2010/main" val="303897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Times New Roman" panose="02020603050405020304" pitchFamily="18" charset="0"/>
              </a:rPr>
              <a:t>The following steps describe how to use Excel’s Regression tool to compute the estimated multiple linear regression equation using the </a:t>
            </a:r>
            <a:r>
              <a:rPr lang="en-US" b="0" i="0" dirty="0" err="1">
                <a:effectLst/>
                <a:latin typeface="Times New Roman" panose="02020603050405020304" pitchFamily="18" charset="0"/>
              </a:rPr>
              <a:t>DATAfile</a:t>
            </a:r>
            <a:r>
              <a:rPr lang="en-US" b="0" i="0" dirty="0">
                <a:effectLst/>
                <a:latin typeface="Times New Roman" panose="02020603050405020304" pitchFamily="18" charset="0"/>
              </a:rPr>
              <a:t> </a:t>
            </a:r>
            <a:r>
              <a:rPr lang="en-US" b="0" i="1" dirty="0" err="1">
                <a:effectLst/>
                <a:latin typeface="Times New Roman" panose="02020603050405020304" pitchFamily="18" charset="0"/>
              </a:rPr>
              <a:t>butlerwithdeliveries</a:t>
            </a:r>
            <a:r>
              <a:rPr lang="en-US" b="0" i="1" dirty="0">
                <a:effectLst/>
                <a:latin typeface="Times New Roman" panose="02020603050405020304" pitchFamily="18" charset="0"/>
              </a:rPr>
              <a:t>.</a:t>
            </a:r>
          </a:p>
          <a:p>
            <a:r>
              <a:rPr lang="en-US" b="1" i="0" dirty="0">
                <a:effectLst/>
                <a:latin typeface="Times New Roman" panose="02020603050405020304" pitchFamily="18" charset="0"/>
              </a:rPr>
              <a:t>Step 1. </a:t>
            </a:r>
            <a:r>
              <a:rPr lang="en-US" b="0" i="0" dirty="0">
                <a:effectLst/>
                <a:latin typeface="Times New Roman" panose="02020603050405020304" pitchFamily="18" charset="0"/>
              </a:rPr>
              <a:t>	Click the </a:t>
            </a:r>
            <a:r>
              <a:rPr lang="en-US" b="1" i="0" dirty="0">
                <a:effectLst/>
                <a:latin typeface="Times New Roman" panose="02020603050405020304" pitchFamily="18" charset="0"/>
              </a:rPr>
              <a:t>Data</a:t>
            </a:r>
            <a:r>
              <a:rPr lang="en-US" b="0" i="0" dirty="0">
                <a:effectLst/>
                <a:latin typeface="Times New Roman" panose="02020603050405020304" pitchFamily="18" charset="0"/>
              </a:rPr>
              <a:t> tab in the Ribbon</a:t>
            </a:r>
            <a:br>
              <a:rPr lang="en-US" dirty="0"/>
            </a:br>
            <a:r>
              <a:rPr lang="en-US" b="1" i="0" dirty="0">
                <a:effectLst/>
                <a:latin typeface="Times New Roman" panose="02020603050405020304" pitchFamily="18" charset="0"/>
              </a:rPr>
              <a:t>Step 2. </a:t>
            </a:r>
            <a:r>
              <a:rPr lang="en-US" b="0" i="0" dirty="0">
                <a:effectLst/>
                <a:latin typeface="Times New Roman" panose="02020603050405020304" pitchFamily="18" charset="0"/>
              </a:rPr>
              <a:t>	Click </a:t>
            </a:r>
            <a:r>
              <a:rPr lang="en-US" b="1" i="0" dirty="0">
                <a:effectLst/>
                <a:latin typeface="Times New Roman" panose="02020603050405020304" pitchFamily="18" charset="0"/>
              </a:rPr>
              <a:t>Data Analysis </a:t>
            </a:r>
            <a:r>
              <a:rPr lang="en-US" b="0" i="0" dirty="0">
                <a:effectLst/>
                <a:latin typeface="Times New Roman" panose="02020603050405020304" pitchFamily="18" charset="0"/>
              </a:rPr>
              <a:t>in the </a:t>
            </a:r>
            <a:r>
              <a:rPr lang="en-US" b="1" i="0" dirty="0">
                <a:effectLst/>
                <a:latin typeface="Times New Roman" panose="02020603050405020304" pitchFamily="18" charset="0"/>
              </a:rPr>
              <a:t>Analysis</a:t>
            </a:r>
            <a:r>
              <a:rPr lang="en-US" b="0" i="0" dirty="0">
                <a:effectLst/>
                <a:latin typeface="Times New Roman" panose="02020603050405020304" pitchFamily="18" charset="0"/>
              </a:rPr>
              <a:t> group</a:t>
            </a:r>
            <a:br>
              <a:rPr lang="en-US" dirty="0"/>
            </a:br>
            <a:r>
              <a:rPr lang="en-US" b="1" i="0" dirty="0">
                <a:effectLst/>
                <a:latin typeface="Times New Roman" panose="02020603050405020304" pitchFamily="18" charset="0"/>
              </a:rPr>
              <a:t>Step 3. </a:t>
            </a:r>
            <a:r>
              <a:rPr lang="en-US" b="0" i="0" dirty="0">
                <a:effectLst/>
                <a:latin typeface="Times New Roman" panose="02020603050405020304" pitchFamily="18" charset="0"/>
              </a:rPr>
              <a:t>	Select </a:t>
            </a:r>
            <a:r>
              <a:rPr lang="en-US" b="1" i="0" dirty="0">
                <a:effectLst/>
                <a:latin typeface="Times New Roman" panose="02020603050405020304" pitchFamily="18" charset="0"/>
              </a:rPr>
              <a:t>Regression</a:t>
            </a:r>
            <a:r>
              <a:rPr lang="en-US" b="0" i="0" dirty="0">
                <a:effectLst/>
                <a:latin typeface="Times New Roman" panose="02020603050405020304" pitchFamily="18" charset="0"/>
              </a:rPr>
              <a:t> from the list of </a:t>
            </a:r>
            <a:r>
              <a:rPr lang="en-US" b="1" i="0" dirty="0">
                <a:effectLst/>
                <a:latin typeface="Times New Roman" panose="02020603050405020304" pitchFamily="18" charset="0"/>
              </a:rPr>
              <a:t>Analysis Tools </a:t>
            </a:r>
            <a:r>
              <a:rPr lang="en-US" b="0" i="0" dirty="0">
                <a:effectLst/>
                <a:latin typeface="Times New Roman" panose="02020603050405020304" pitchFamily="18" charset="0"/>
              </a:rPr>
              <a:t>in the </a:t>
            </a:r>
            <a:r>
              <a:rPr lang="en-US" b="1" i="0" dirty="0">
                <a:effectLst/>
                <a:latin typeface="Times New Roman" panose="02020603050405020304" pitchFamily="18" charset="0"/>
              </a:rPr>
              <a:t>Data Analysis </a:t>
            </a:r>
            <a:r>
              <a:rPr lang="en-US" b="0" i="0" dirty="0">
                <a:effectLst/>
                <a:latin typeface="Times New Roman" panose="02020603050405020304" pitchFamily="18" charset="0"/>
              </a:rPr>
              <a:t>tools box and click </a:t>
            </a:r>
            <a:r>
              <a:rPr lang="en-US" b="1" i="0" dirty="0">
                <a:effectLst/>
                <a:latin typeface="Times New Roman" panose="02020603050405020304" pitchFamily="18" charset="0"/>
              </a:rPr>
              <a:t>OK</a:t>
            </a:r>
            <a:br>
              <a:rPr lang="en-US" dirty="0"/>
            </a:br>
            <a:r>
              <a:rPr lang="en-US" b="1" i="0" dirty="0">
                <a:effectLst/>
                <a:latin typeface="Times New Roman" panose="02020603050405020304" pitchFamily="18" charset="0"/>
              </a:rPr>
              <a:t>Step 4. </a:t>
            </a:r>
            <a:r>
              <a:rPr lang="en-US" b="0" i="0" dirty="0">
                <a:effectLst/>
                <a:latin typeface="Times New Roman" panose="02020603050405020304" pitchFamily="18" charset="0"/>
              </a:rPr>
              <a:t>	When the </a:t>
            </a:r>
            <a:r>
              <a:rPr lang="en-US" b="1" i="0" dirty="0">
                <a:effectLst/>
                <a:latin typeface="Times New Roman" panose="02020603050405020304" pitchFamily="18" charset="0"/>
              </a:rPr>
              <a:t>Regression</a:t>
            </a:r>
            <a:r>
              <a:rPr lang="en-US" b="0" i="0" dirty="0">
                <a:effectLst/>
                <a:latin typeface="Times New Roman" panose="02020603050405020304" pitchFamily="18" charset="0"/>
              </a:rPr>
              <a:t> dialog box appears:</a:t>
            </a:r>
            <a:br>
              <a:rPr lang="en-US" dirty="0"/>
            </a:br>
            <a:r>
              <a:rPr lang="en-US" dirty="0"/>
              <a:t>	</a:t>
            </a:r>
            <a:r>
              <a:rPr lang="en-US" b="0" i="0" dirty="0">
                <a:effectLst/>
                <a:latin typeface="Times New Roman" panose="02020603050405020304" pitchFamily="18" charset="0"/>
              </a:rPr>
              <a:t>Enter D1:D301 in the </a:t>
            </a:r>
            <a:r>
              <a:rPr lang="en-US" b="1" i="0" dirty="0">
                <a:effectLst/>
                <a:latin typeface="Times New Roman" panose="02020603050405020304" pitchFamily="18" charset="0"/>
              </a:rPr>
              <a:t>Input Y Range: </a:t>
            </a:r>
            <a:r>
              <a:rPr lang="en-US" b="0" i="0" dirty="0">
                <a:effectLst/>
                <a:latin typeface="Times New Roman" panose="02020603050405020304" pitchFamily="18" charset="0"/>
              </a:rPr>
              <a:t>box</a:t>
            </a:r>
            <a:br>
              <a:rPr lang="en-US" dirty="0"/>
            </a:br>
            <a:r>
              <a:rPr lang="en-US" dirty="0"/>
              <a:t>	</a:t>
            </a:r>
            <a:r>
              <a:rPr lang="en-US" b="0" i="0" dirty="0">
                <a:effectLst/>
                <a:latin typeface="Times New Roman" panose="02020603050405020304" pitchFamily="18" charset="0"/>
              </a:rPr>
              <a:t>Enter B1:C301 in the </a:t>
            </a:r>
            <a:r>
              <a:rPr lang="en-US" b="1" i="0" dirty="0">
                <a:effectLst/>
                <a:latin typeface="Times New Roman" panose="02020603050405020304" pitchFamily="18" charset="0"/>
              </a:rPr>
              <a:t>Input X Range: </a:t>
            </a:r>
            <a:r>
              <a:rPr lang="en-US" b="0" i="0" dirty="0">
                <a:effectLst/>
                <a:latin typeface="Times New Roman" panose="02020603050405020304" pitchFamily="18" charset="0"/>
              </a:rPr>
              <a:t>box</a:t>
            </a:r>
            <a:br>
              <a:rPr lang="en-US" dirty="0"/>
            </a:br>
            <a:r>
              <a:rPr lang="en-US" dirty="0"/>
              <a:t>	</a:t>
            </a:r>
            <a:r>
              <a:rPr lang="en-US" b="0" i="0" dirty="0">
                <a:effectLst/>
                <a:latin typeface="Times New Roman" panose="02020603050405020304" pitchFamily="18" charset="0"/>
              </a:rPr>
              <a:t>Select </a:t>
            </a:r>
            <a:r>
              <a:rPr lang="en-US" b="1" i="0" dirty="0">
                <a:effectLst/>
                <a:latin typeface="Times New Roman" panose="02020603050405020304" pitchFamily="18" charset="0"/>
              </a:rPr>
              <a:t>Labels</a:t>
            </a:r>
            <a:br>
              <a:rPr lang="en-US" dirty="0"/>
            </a:br>
            <a:r>
              <a:rPr lang="en-US" dirty="0"/>
              <a:t>	</a:t>
            </a:r>
            <a:r>
              <a:rPr lang="en-US" b="0" i="0" dirty="0">
                <a:effectLst/>
                <a:latin typeface="Times New Roman" panose="02020603050405020304" pitchFamily="18" charset="0"/>
              </a:rPr>
              <a:t>Select </a:t>
            </a:r>
            <a:r>
              <a:rPr lang="en-US" b="1" i="0" dirty="0">
                <a:effectLst/>
                <a:latin typeface="Times New Roman" panose="02020603050405020304" pitchFamily="18" charset="0"/>
              </a:rPr>
              <a:t>Confidence Level:</a:t>
            </a:r>
            <a:br>
              <a:rPr lang="en-US" dirty="0"/>
            </a:br>
            <a:r>
              <a:rPr lang="en-US" dirty="0"/>
              <a:t>	</a:t>
            </a:r>
            <a:r>
              <a:rPr lang="en-US" b="0" i="0" dirty="0">
                <a:effectLst/>
                <a:latin typeface="Times New Roman" panose="02020603050405020304" pitchFamily="18" charset="0"/>
              </a:rPr>
              <a:t>Enter 99 in the </a:t>
            </a:r>
            <a:r>
              <a:rPr lang="en-US" b="1" i="0" dirty="0">
                <a:effectLst/>
                <a:latin typeface="Times New Roman" panose="02020603050405020304" pitchFamily="18" charset="0"/>
              </a:rPr>
              <a:t>Confidence Level: </a:t>
            </a:r>
            <a:r>
              <a:rPr lang="en-US" b="0" i="0" dirty="0">
                <a:effectLst/>
                <a:latin typeface="Times New Roman" panose="02020603050405020304" pitchFamily="18" charset="0"/>
              </a:rPr>
              <a:t>box</a:t>
            </a:r>
            <a:br>
              <a:rPr lang="en-US" dirty="0"/>
            </a:br>
            <a:r>
              <a:rPr lang="en-US" dirty="0"/>
              <a:t>	</a:t>
            </a:r>
            <a:r>
              <a:rPr lang="en-US" b="0" i="0" dirty="0">
                <a:effectLst/>
                <a:latin typeface="Times New Roman" panose="02020603050405020304" pitchFamily="18" charset="0"/>
              </a:rPr>
              <a:t>Select </a:t>
            </a:r>
            <a:r>
              <a:rPr lang="en-US" b="1" i="0" dirty="0">
                <a:effectLst/>
                <a:latin typeface="Times New Roman" panose="02020603050405020304" pitchFamily="18" charset="0"/>
              </a:rPr>
              <a:t>New Worksheet Ply:</a:t>
            </a:r>
            <a:br>
              <a:rPr lang="en-US" b="1" dirty="0"/>
            </a:br>
            <a:r>
              <a:rPr lang="en-US" dirty="0"/>
              <a:t>	</a:t>
            </a:r>
            <a:r>
              <a:rPr lang="en-US" b="0" i="0" dirty="0">
                <a:effectLst/>
                <a:latin typeface="Times New Roman" panose="02020603050405020304" pitchFamily="18" charset="0"/>
              </a:rPr>
              <a:t>Click </a:t>
            </a:r>
            <a:r>
              <a:rPr lang="en-US" b="1" i="0" dirty="0">
                <a:effectLst/>
                <a:latin typeface="Times New Roman" panose="02020603050405020304" pitchFamily="18" charset="0"/>
              </a:rPr>
              <a:t>OK</a:t>
            </a:r>
            <a:endParaRPr lang="en-US" b="1" i="1"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23</a:t>
            </a:fld>
            <a:endParaRPr lang="en-US" dirty="0"/>
          </a:p>
        </p:txBody>
      </p:sp>
    </p:spTree>
    <p:extLst>
      <p:ext uri="{BB962C8B-B14F-4D97-AF65-F5344CB8AC3E}">
        <p14:creationId xmlns:p14="http://schemas.microsoft.com/office/powerpoint/2010/main" val="4262572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*As either the number of miles traveled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i="1">
                            <a:latin typeface="Cambria Math" panose="02040503050406030204" pitchFamily="18" charset="0"/>
                            <a:cs typeface="Arial" panose="020B0604020202020204" pitchFamily="34" charset="0"/>
                          </a:rPr>
                          <m:t>1</m:t>
                        </m:r>
                      </m:sub>
                    </m:sSub>
                  </m:oMath>
                </a14:m>
                <a:r>
                  <a:rPr lang="en-US" dirty="0"/>
                  <a:t>) or the number of deliveries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i="1">
                            <a:latin typeface="Cambria Math" panose="02040503050406030204" pitchFamily="18" charset="0"/>
                            <a:cs typeface="Arial" panose="020B0604020202020204" pitchFamily="34" charset="0"/>
                          </a:rPr>
                          <m:t>2</m:t>
                        </m:r>
                      </m:sub>
                    </m:sSub>
                  </m:oMath>
                </a14:m>
                <a:r>
                  <a:rPr lang="en-US" dirty="0"/>
                  <a:t>) increases, the plane slopes upward to larger values of total travel time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𝑦</m:t>
                        </m:r>
                      </m:e>
                    </m:acc>
                  </m:oMath>
                </a14:m>
                <a:r>
                  <a:rPr lang="en-US" dirty="0"/>
                  <a:t>).</a:t>
                </a:r>
              </a:p>
              <a:p>
                <a:r>
                  <a:rPr lang="en-US" dirty="0"/>
                  <a:t>The residual for a driving assignment when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1</m:t>
                        </m:r>
                      </m:sub>
                    </m:sSub>
                  </m:oMath>
                </a14:m>
                <a:r>
                  <a:rPr lang="en-US" dirty="0"/>
                  <a:t> = 75 and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i="1">
                            <a:latin typeface="Cambria Math" panose="02040503050406030204" pitchFamily="18" charset="0"/>
                            <a:cs typeface="Arial" panose="020B0604020202020204" pitchFamily="34" charset="0"/>
                          </a:rPr>
                          <m:t>2</m:t>
                        </m:r>
                      </m:sub>
                    </m:sSub>
                  </m:oMath>
                </a14:m>
                <a:r>
                  <a:rPr lang="en-US" dirty="0"/>
                  <a:t> = 3 is the difference between the observed y value and the corresponding estimated mean value of </a:t>
                </a:r>
                <a14:m>
                  <m:oMath xmlns:m="http://schemas.openxmlformats.org/officeDocument/2006/math">
                    <m:r>
                      <a:rPr lang="en-US" i="1" dirty="0" smtClean="0">
                        <a:latin typeface="Cambria Math" panose="02040503050406030204" pitchFamily="18" charset="0"/>
                      </a:rPr>
                      <m:t>𝑦</m:t>
                    </m:r>
                  </m:oMath>
                </a14:m>
                <a:r>
                  <a:rPr lang="en-US" dirty="0"/>
                  <a:t>.</a:t>
                </a:r>
              </a:p>
              <a:p>
                <a:r>
                  <a:rPr lang="en-US" dirty="0"/>
                  <a:t>The observed value lies above the regression plane, indicating that the regression model underestimates the expected driving time for the seventh driving assignment.</a:t>
                </a:r>
              </a:p>
              <a:p>
                <a:endParaRPr lang="en-US" dirty="0"/>
              </a:p>
            </p:txBody>
          </p:sp>
        </mc:Choice>
        <mc:Fallback xmlns="">
          <p:sp>
            <p:nvSpPr>
              <p:cNvPr id="3" name="Notes Placeholder 2"/>
              <p:cNvSpPr>
                <a:spLocks noGrp="1"/>
              </p:cNvSpPr>
              <p:nvPr>
                <p:ph type="body" idx="1"/>
              </p:nvPr>
            </p:nvSpPr>
            <p:spPr/>
            <p:txBody>
              <a:bodyPr/>
              <a:lstStyle/>
              <a:p>
                <a:r>
                  <a:rPr lang="en-US" dirty="0"/>
                  <a:t>*As either the number of miles traveled (</a:t>
                </a:r>
                <a:r>
                  <a:rPr lang="en-US" i="0">
                    <a:latin typeface="Cambria Math" panose="02040503050406030204" pitchFamily="18" charset="0"/>
                    <a:cs typeface="Arial" panose="020B0604020202020204" pitchFamily="34" charset="0"/>
                  </a:rPr>
                  <a:t>𝑥_1</a:t>
                </a:r>
                <a:r>
                  <a:rPr lang="en-US" dirty="0"/>
                  <a:t>) or the number of deliveries (</a:t>
                </a:r>
                <a:r>
                  <a:rPr lang="en-US" i="0">
                    <a:latin typeface="Cambria Math" panose="02040503050406030204" pitchFamily="18" charset="0"/>
                    <a:cs typeface="Arial" panose="020B0604020202020204" pitchFamily="34" charset="0"/>
                  </a:rPr>
                  <a:t>𝑥_2</a:t>
                </a:r>
                <a:r>
                  <a:rPr lang="en-US" dirty="0"/>
                  <a:t>) increases, the plane slopes upward to larger values of total travel time (</a:t>
                </a:r>
                <a:r>
                  <a:rPr lang="en-US" b="0" i="0" dirty="0">
                    <a:latin typeface="Cambria Math" panose="02040503050406030204" pitchFamily="18" charset="0"/>
                  </a:rPr>
                  <a:t>𝑦 ̂</a:t>
                </a:r>
                <a:r>
                  <a:rPr lang="en-US" dirty="0"/>
                  <a:t>).</a:t>
                </a:r>
              </a:p>
              <a:p>
                <a:r>
                  <a:rPr lang="en-US" dirty="0"/>
                  <a:t>The residual for a driving assignment when </a:t>
                </a:r>
                <a:r>
                  <a:rPr lang="en-US" i="0">
                    <a:latin typeface="Cambria Math" panose="02040503050406030204" pitchFamily="18" charset="0"/>
                    <a:cs typeface="Arial" panose="020B0604020202020204" pitchFamily="34" charset="0"/>
                  </a:rPr>
                  <a:t>𝑥_</a:t>
                </a:r>
                <a:r>
                  <a:rPr lang="en-US" b="0" i="0">
                    <a:latin typeface="Cambria Math" panose="02040503050406030204" pitchFamily="18" charset="0"/>
                    <a:cs typeface="Arial" panose="020B0604020202020204" pitchFamily="34" charset="0"/>
                  </a:rPr>
                  <a:t>1</a:t>
                </a:r>
                <a:r>
                  <a:rPr lang="en-US" dirty="0"/>
                  <a:t> = 75 and </a:t>
                </a:r>
                <a:r>
                  <a:rPr lang="en-US" i="0">
                    <a:latin typeface="Cambria Math" panose="02040503050406030204" pitchFamily="18" charset="0"/>
                    <a:cs typeface="Arial" panose="020B0604020202020204" pitchFamily="34" charset="0"/>
                  </a:rPr>
                  <a:t>𝑥_2</a:t>
                </a:r>
                <a:r>
                  <a:rPr lang="en-US" dirty="0"/>
                  <a:t> = 3 is the difference between the observed y value and the corresponding estimated mean value of </a:t>
                </a:r>
                <a:r>
                  <a:rPr lang="en-US" i="0" dirty="0">
                    <a:latin typeface="Cambria Math" panose="02040503050406030204" pitchFamily="18" charset="0"/>
                  </a:rPr>
                  <a:t>𝑦</a:t>
                </a:r>
                <a:r>
                  <a:rPr lang="en-US" dirty="0"/>
                  <a:t>.</a:t>
                </a:r>
              </a:p>
              <a:p>
                <a:r>
                  <a:rPr lang="en-US" dirty="0"/>
                  <a:t>The observed value lies above the regression plane, indicating that the regression model underestimates the expected driving time for the seventh driving assignment.</a:t>
                </a:r>
              </a:p>
              <a:p>
                <a:endParaRPr lang="en-US" dirty="0"/>
              </a:p>
            </p:txBody>
          </p:sp>
        </mc:Fallback>
      </mc:AlternateContent>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25</a:t>
            </a:fld>
            <a:endParaRPr lang="en-US" dirty="0"/>
          </a:p>
        </p:txBody>
      </p:sp>
    </p:spTree>
    <p:extLst>
      <p:ext uri="{BB962C8B-B14F-4D97-AF65-F5344CB8AC3E}">
        <p14:creationId xmlns:p14="http://schemas.microsoft.com/office/powerpoint/2010/main" val="3605126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30</a:t>
            </a:fld>
            <a:endParaRPr lang="en-US" dirty="0"/>
          </a:p>
        </p:txBody>
      </p:sp>
    </p:spTree>
    <p:extLst>
      <p:ext uri="{BB962C8B-B14F-4D97-AF65-F5344CB8AC3E}">
        <p14:creationId xmlns:p14="http://schemas.microsoft.com/office/powerpoint/2010/main" val="334732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Times New Roman" panose="02020603050405020304" pitchFamily="18" charset="0"/>
              </a:rPr>
              <a:t>To obtain the data to construct a scatter chart of the residuals against the predicted values of the dependent variable using Excel’s Regression tool:</a:t>
            </a:r>
          </a:p>
          <a:p>
            <a:r>
              <a:rPr lang="en-US" b="0" i="0" dirty="0">
                <a:effectLst/>
                <a:latin typeface="Times New Roman" panose="02020603050405020304" pitchFamily="18" charset="0"/>
              </a:rPr>
              <a:t>Select the </a:t>
            </a:r>
            <a:r>
              <a:rPr lang="en-US" b="1" i="0" dirty="0">
                <a:effectLst/>
                <a:latin typeface="Times New Roman" panose="02020603050405020304" pitchFamily="18" charset="0"/>
              </a:rPr>
              <a:t>Residuals</a:t>
            </a:r>
            <a:r>
              <a:rPr lang="en-US" b="0" i="0" dirty="0">
                <a:effectLst/>
                <a:latin typeface="Times New Roman" panose="02020603050405020304" pitchFamily="18" charset="0"/>
              </a:rPr>
              <a:t> option in the </a:t>
            </a:r>
            <a:r>
              <a:rPr lang="en-US" b="1" i="0" dirty="0">
                <a:effectLst/>
                <a:latin typeface="Times New Roman" panose="02020603050405020304" pitchFamily="18" charset="0"/>
              </a:rPr>
              <a:t>Residuals</a:t>
            </a:r>
            <a:r>
              <a:rPr lang="en-US" b="0" i="0" dirty="0">
                <a:effectLst/>
                <a:latin typeface="Times New Roman" panose="02020603050405020304" pitchFamily="18" charset="0"/>
              </a:rPr>
              <a:t> area of the </a:t>
            </a:r>
            <a:r>
              <a:rPr lang="en-US" b="1" i="0" dirty="0">
                <a:effectLst/>
                <a:latin typeface="Times New Roman" panose="02020603050405020304" pitchFamily="18" charset="0"/>
              </a:rPr>
              <a:t>Regression</a:t>
            </a:r>
            <a:r>
              <a:rPr lang="en-US" b="0" i="0" dirty="0">
                <a:effectLst/>
                <a:latin typeface="Times New Roman" panose="02020603050405020304" pitchFamily="18" charset="0"/>
              </a:rPr>
              <a:t> dialog box.</a:t>
            </a:r>
          </a:p>
          <a:p>
            <a:r>
              <a:rPr lang="en-US" b="0" i="0" dirty="0">
                <a:effectLst/>
                <a:latin typeface="Times New Roman" panose="02020603050405020304" pitchFamily="18" charset="0"/>
              </a:rPr>
              <a:t>This generates a table of predicted values of the dependent variable and residuals for the observations in the data.</a:t>
            </a:r>
          </a:p>
          <a:p>
            <a:r>
              <a:rPr lang="en-US" b="0" i="0" dirty="0">
                <a:effectLst/>
                <a:latin typeface="Times New Roman" panose="02020603050405020304" pitchFamily="18" charset="0"/>
              </a:rPr>
              <a:t>We can then use the Excel chart tool to create a scatter chart of these predicted values and residuals.</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31</a:t>
            </a:fld>
            <a:endParaRPr lang="en-US" dirty="0"/>
          </a:p>
        </p:txBody>
      </p:sp>
    </p:spTree>
    <p:extLst>
      <p:ext uri="{BB962C8B-B14F-4D97-AF65-F5344CB8AC3E}">
        <p14:creationId xmlns:p14="http://schemas.microsoft.com/office/powerpoint/2010/main" val="181899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32</a:t>
            </a:fld>
            <a:endParaRPr lang="en-US" dirty="0"/>
          </a:p>
        </p:txBody>
      </p:sp>
    </p:spTree>
    <p:extLst>
      <p:ext uri="{BB962C8B-B14F-4D97-AF65-F5344CB8AC3E}">
        <p14:creationId xmlns:p14="http://schemas.microsoft.com/office/powerpoint/2010/main" val="2388711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33</a:t>
            </a:fld>
            <a:endParaRPr lang="en-US" dirty="0"/>
          </a:p>
        </p:txBody>
      </p:sp>
    </p:spTree>
    <p:extLst>
      <p:ext uri="{BB962C8B-B14F-4D97-AF65-F5344CB8AC3E}">
        <p14:creationId xmlns:p14="http://schemas.microsoft.com/office/powerpoint/2010/main" val="1530914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sz="1200" b="0" i="0" u="none" strike="noStrike" kern="1200" baseline="0" dirty="0">
                <a:solidFill>
                  <a:schemeClr val="tx1"/>
                </a:solidFill>
                <a:latin typeface="+mn-lt"/>
                <a:ea typeface="+mn-ea"/>
                <a:cs typeface="+mn-cs"/>
              </a:rPr>
              <a:t>Since the primary purpose of the regression model is to explain or predict values of the dependent variable for values of the independent variables that lie within the experimental region on which the model is based, regression through the origin should not be forced unless there are strong </a:t>
            </a:r>
            <a:r>
              <a:rPr lang="en-US" sz="1200" b="0" i="1" u="none" strike="noStrike" kern="1200" baseline="0" dirty="0">
                <a:solidFill>
                  <a:schemeClr val="tx1"/>
                </a:solidFill>
                <a:latin typeface="+mn-lt"/>
                <a:ea typeface="+mn-ea"/>
                <a:cs typeface="+mn-cs"/>
              </a:rPr>
              <a:t>a priori </a:t>
            </a:r>
            <a:r>
              <a:rPr lang="en-US" sz="1200" b="0" i="0" u="none" strike="noStrike" kern="1200" baseline="0" dirty="0">
                <a:solidFill>
                  <a:schemeClr val="tx1"/>
                </a:solidFill>
                <a:latin typeface="+mn-lt"/>
                <a:ea typeface="+mn-ea"/>
                <a:cs typeface="+mn-cs"/>
              </a:rPr>
              <a:t>reasons for believing that the dependent variable is equal to zero when the values of all independent variables in the model are equal to zero.</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35</a:t>
            </a:fld>
            <a:endParaRPr lang="en-US" dirty="0"/>
          </a:p>
        </p:txBody>
      </p:sp>
    </p:spTree>
    <p:extLst>
      <p:ext uri="{BB962C8B-B14F-4D97-AF65-F5344CB8AC3E}">
        <p14:creationId xmlns:p14="http://schemas.microsoft.com/office/powerpoint/2010/main" val="215523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sz="1200" b="0" i="0" u="none" strike="noStrike" kern="1200" baseline="0" dirty="0">
                <a:solidFill>
                  <a:schemeClr val="tx1"/>
                </a:solidFill>
                <a:latin typeface="+mn-lt"/>
                <a:ea typeface="+mn-ea"/>
                <a:cs typeface="+mn-cs"/>
              </a:rPr>
              <a:t>According to a common rule of thumb test, multicollinearity is a potential problem if the absolute value of the sample correlation coefficient exceeds 0.7 for any two of the independent variables.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effectLst/>
                <a:latin typeface="Times New Roman" panose="02020603050405020304" pitchFamily="18" charset="0"/>
              </a:rPr>
              <a:t>Multicollinearity does not affect the predictive capability of a linear regression model, so if the primary objective is prediction or forecasting, then multicollinearity is not a concern.</a:t>
            </a:r>
            <a:br>
              <a:rPr lang="en-US" dirty="0"/>
            </a:b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36</a:t>
            </a:fld>
            <a:endParaRPr lang="en-US" dirty="0"/>
          </a:p>
        </p:txBody>
      </p:sp>
    </p:spTree>
    <p:extLst>
      <p:ext uri="{BB962C8B-B14F-4D97-AF65-F5344CB8AC3E}">
        <p14:creationId xmlns:p14="http://schemas.microsoft.com/office/powerpoint/2010/main" val="294995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a:t>
            </a:fld>
            <a:endParaRPr lang="en-US" dirty="0"/>
          </a:p>
        </p:txBody>
      </p:sp>
    </p:spTree>
    <p:extLst>
      <p:ext uri="{BB962C8B-B14F-4D97-AF65-F5344CB8AC3E}">
        <p14:creationId xmlns:p14="http://schemas.microsoft.com/office/powerpoint/2010/main" val="3530563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38</a:t>
            </a:fld>
            <a:endParaRPr lang="en-US" dirty="0"/>
          </a:p>
        </p:txBody>
      </p:sp>
    </p:spTree>
    <p:extLst>
      <p:ext uri="{BB962C8B-B14F-4D97-AF65-F5344CB8AC3E}">
        <p14:creationId xmlns:p14="http://schemas.microsoft.com/office/powerpoint/2010/main" val="2714308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t>
                </a:r>
                <a:r>
                  <a:rPr lang="en-US" sz="1200" b="0" i="0" u="none" strike="noStrike" kern="1200" baseline="0" dirty="0">
                    <a:solidFill>
                      <a:schemeClr val="tx1"/>
                    </a:solidFill>
                    <a:latin typeface="+mn-lt"/>
                    <a:ea typeface="+mn-ea"/>
                    <a:cs typeface="+mn-cs"/>
                  </a:rPr>
                  <a:t>We know that the residual for the </a:t>
                </a:r>
                <a:r>
                  <a:rPr lang="en-US" sz="1200" b="0" i="1" u="none" strike="noStrike" kern="1200" baseline="0" dirty="0">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th observation is </a:t>
                </a:r>
                <a:r>
                  <a:rPr lang="en-US" sz="1200" b="0" i="1" u="none" strike="noStrike" kern="1200" baseline="0" dirty="0">
                    <a:solidFill>
                      <a:schemeClr val="tx1"/>
                    </a:solidFill>
                    <a:latin typeface="+mn-lt"/>
                    <a:ea typeface="+mn-ea"/>
                    <a:cs typeface="+mn-cs"/>
                  </a:rPr>
                  <a:t>e</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y</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a:t>
                </a:r>
                <a14:m>
                  <m:oMath xmlns:m="http://schemas.openxmlformats.org/officeDocument/2006/math">
                    <m:sSub>
                      <m:sSubPr>
                        <m:ctrlPr>
                          <a:rPr lang="en-US" sz="1200" b="0" i="1" u="none" strike="noStrike" kern="1200" baseline="0" dirty="0" smtClean="0">
                            <a:solidFill>
                              <a:schemeClr val="tx1"/>
                            </a:solidFill>
                            <a:latin typeface="Cambria Math" panose="02040503050406030204" pitchFamily="18" charset="0"/>
                            <a:ea typeface="+mn-ea"/>
                            <a:cs typeface="+mn-cs"/>
                          </a:rPr>
                        </m:ctrlPr>
                      </m:sSubPr>
                      <m:e>
                        <m:acc>
                          <m:accPr>
                            <m:chr m:val="̂"/>
                            <m:ctrlPr>
                              <a:rPr lang="en-US" sz="1200" b="0" i="1" u="none" strike="noStrike" kern="1200" baseline="0" dirty="0" smtClean="0">
                                <a:solidFill>
                                  <a:schemeClr val="tx1"/>
                                </a:solidFill>
                                <a:latin typeface="Cambria Math" panose="02040503050406030204" pitchFamily="18" charset="0"/>
                                <a:ea typeface="+mn-ea"/>
                                <a:cs typeface="+mn-cs"/>
                              </a:rPr>
                            </m:ctrlPr>
                          </m:accPr>
                          <m:e>
                            <m:r>
                              <a:rPr lang="en-US" sz="1200" b="0" i="1" u="none" strike="noStrike" kern="1200" baseline="0" dirty="0" smtClean="0">
                                <a:solidFill>
                                  <a:schemeClr val="tx1"/>
                                </a:solidFill>
                                <a:latin typeface="Cambria Math"/>
                                <a:ea typeface="+mn-ea"/>
                                <a:cs typeface="+mn-cs"/>
                              </a:rPr>
                              <m:t>𝑦</m:t>
                            </m:r>
                          </m:e>
                        </m:acc>
                      </m:e>
                      <m:sub>
                        <m:r>
                          <a:rPr lang="en-US" sz="1200" b="0" i="1" u="none" strike="noStrike" kern="1200" baseline="0" dirty="0" smtClean="0">
                            <a:solidFill>
                              <a:schemeClr val="tx1"/>
                            </a:solidFill>
                            <a:latin typeface="Cambria Math"/>
                            <a:ea typeface="+mn-ea"/>
                            <a:cs typeface="+mn-cs"/>
                          </a:rPr>
                          <m:t>𝑖</m:t>
                        </m:r>
                      </m:sub>
                    </m:sSub>
                  </m:oMath>
                </a14:m>
                <a:r>
                  <a:rPr lang="en-US" sz="1200" b="0" i="0" u="none" strike="noStrike" kern="1200" baseline="0" dirty="0">
                    <a:solidFill>
                      <a:schemeClr val="tx1"/>
                    </a:solidFill>
                    <a:latin typeface="+mn-lt"/>
                    <a:ea typeface="+mn-ea"/>
                    <a:cs typeface="+mn-cs"/>
                  </a:rPr>
                  <a:t>, which is the difference between the observed and predicted values of the dependent variable.</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The histograms show that driving assignments that included travel on a congested segment of a highway during the afternoon rush hour period tend to have positive residuals, which means we are generally underpredicting the travel times for those driving assignments.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Conversely, driving assignments that did not include travel on a congested segment of a highway during the afternoon rush hour period tend to have negative residuals, which means we are generally overpredicting the travel times for those driving assignments.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These results suggest that the dummy variable could potentially explain a substantial proportion of the variance in travel time that is unexplained by the current model, and so we proceed by adding the dummy variable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3</a:t>
                </a:r>
                <a:r>
                  <a:rPr lang="en-US" sz="1200" b="0" i="0" u="none" strike="noStrike" kern="1200" baseline="0" dirty="0">
                    <a:solidFill>
                      <a:schemeClr val="tx1"/>
                    </a:solidFill>
                    <a:latin typeface="+mn-lt"/>
                    <a:ea typeface="+mn-ea"/>
                    <a:cs typeface="+mn-cs"/>
                  </a:rPr>
                  <a:t> to the current Butler Trucking multiple regression model.</a:t>
                </a:r>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t>
                </a:r>
                <a:r>
                  <a:rPr lang="en-US" sz="1200" b="0" i="0" u="none" strike="noStrike" kern="1200" baseline="0" dirty="0">
                    <a:solidFill>
                      <a:schemeClr val="tx1"/>
                    </a:solidFill>
                    <a:latin typeface="+mn-lt"/>
                    <a:ea typeface="+mn-ea"/>
                    <a:cs typeface="+mn-cs"/>
                  </a:rPr>
                  <a:t>We know that the residual for the </a:t>
                </a:r>
                <a:r>
                  <a:rPr lang="en-US" sz="1200" b="0" i="1" u="none" strike="noStrike" kern="1200" baseline="0" dirty="0">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th observation is </a:t>
                </a:r>
                <a:r>
                  <a:rPr lang="en-US" sz="1200" b="0" i="1" u="none" strike="noStrike" kern="1200" baseline="0" dirty="0">
                    <a:solidFill>
                      <a:schemeClr val="tx1"/>
                    </a:solidFill>
                    <a:latin typeface="+mn-lt"/>
                    <a:ea typeface="+mn-ea"/>
                    <a:cs typeface="+mn-cs"/>
                  </a:rPr>
                  <a:t>e</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y</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Cambria Math"/>
                    <a:ea typeface="+mn-ea"/>
                    <a:cs typeface="+mn-cs"/>
                  </a:rPr>
                  <a:t>𝑦</a:t>
                </a:r>
                <a:r>
                  <a:rPr lang="en-US" sz="1200" b="0" i="0" u="none" strike="noStrike" kern="1200" baseline="0" dirty="0">
                    <a:solidFill>
                      <a:schemeClr val="tx1"/>
                    </a:solidFill>
                    <a:latin typeface="Cambria Math" panose="02040503050406030204" pitchFamily="18" charset="0"/>
                    <a:ea typeface="+mn-ea"/>
                    <a:cs typeface="+mn-cs"/>
                  </a:rPr>
                  <a:t> ̂_</a:t>
                </a:r>
                <a:r>
                  <a:rPr lang="en-US" sz="1200" b="0" i="0" u="none" strike="noStrike" kern="1200" baseline="0" dirty="0">
                    <a:solidFill>
                      <a:schemeClr val="tx1"/>
                    </a:solidFill>
                    <a:latin typeface="Cambria Math"/>
                    <a:ea typeface="+mn-ea"/>
                    <a:cs typeface="+mn-cs"/>
                  </a:rPr>
                  <a:t>𝑖</a:t>
                </a:r>
                <a:r>
                  <a:rPr lang="en-US" sz="1200" b="0" i="0" u="none" strike="noStrike" kern="1200" baseline="0" dirty="0">
                    <a:solidFill>
                      <a:schemeClr val="tx1"/>
                    </a:solidFill>
                    <a:latin typeface="+mn-lt"/>
                    <a:ea typeface="+mn-ea"/>
                    <a:cs typeface="+mn-cs"/>
                  </a:rPr>
                  <a:t>, which is the difference between the observed and predicted values of the dependent variable.</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The histograms show that driving assignments that included travel on a congested segment of a highway during the afternoon rush hour period tend to have positive residuals, which means we are generally underpredicting the travel times for those driving assignments.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Conversely, driving assignments that did not include travel on a congested segment of a highway during the afternoon rush hour period tend to have negative residuals, which means we are generally overpredicting the travel times for those driving assignments.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These results suggest that the dummy variable could potentially explain a substantial proportion of the variance in travel time that is unexplained by the current model, and so we proceed by adding the dummy variable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3</a:t>
                </a:r>
                <a:r>
                  <a:rPr lang="en-US" sz="1200" b="0" i="0" u="none" strike="noStrike" kern="1200" baseline="0" dirty="0">
                    <a:solidFill>
                      <a:schemeClr val="tx1"/>
                    </a:solidFill>
                    <a:latin typeface="+mn-lt"/>
                    <a:ea typeface="+mn-ea"/>
                    <a:cs typeface="+mn-cs"/>
                  </a:rPr>
                  <a:t> to the current Butler Trucking multiple regression model.</a:t>
                </a:r>
              </a:p>
            </p:txBody>
          </p:sp>
        </mc:Fallback>
      </mc:AlternateContent>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39</a:t>
            </a:fld>
            <a:endParaRPr lang="en-US" dirty="0"/>
          </a:p>
        </p:txBody>
      </p:sp>
    </p:spTree>
    <p:extLst>
      <p:ext uri="{BB962C8B-B14F-4D97-AF65-F5344CB8AC3E}">
        <p14:creationId xmlns:p14="http://schemas.microsoft.com/office/powerpoint/2010/main" val="1916058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quadratic regression model for the </a:t>
            </a:r>
            <a:r>
              <a:rPr lang="en-US" i="1" dirty="0" err="1"/>
              <a:t>reynolds</a:t>
            </a:r>
            <a:r>
              <a:rPr lang="en-US" dirty="0"/>
              <a:t> data in Excel, follow these steps.</a:t>
            </a:r>
          </a:p>
          <a:p>
            <a:r>
              <a:rPr lang="en-US" b="1" dirty="0"/>
              <a:t>Step 1.</a:t>
            </a:r>
            <a:r>
              <a:rPr lang="en-US" dirty="0"/>
              <a:t>	Move the </a:t>
            </a:r>
            <a:r>
              <a:rPr lang="en-US" i="1" dirty="0"/>
              <a:t>Scales Sold </a:t>
            </a:r>
            <a:r>
              <a:rPr lang="en-US" i="0" dirty="0"/>
              <a:t>heading and </a:t>
            </a:r>
            <a:r>
              <a:rPr lang="en-US" dirty="0"/>
              <a:t>values from column B to column C by cutting (Ctrl-X) cell range </a:t>
            </a:r>
            <a:r>
              <a:rPr lang="en-US" i="1" dirty="0"/>
              <a:t>B1:B124 </a:t>
            </a:r>
            <a:r>
              <a:rPr lang="en-US" dirty="0"/>
              <a:t>and pasting it (Ctrl-V) to cell range </a:t>
            </a:r>
            <a:r>
              <a:rPr lang="en-US" i="1" dirty="0"/>
              <a:t>C1:C124</a:t>
            </a:r>
            <a:r>
              <a:rPr lang="en-US" dirty="0"/>
              <a:t>.</a:t>
            </a:r>
          </a:p>
          <a:p>
            <a:r>
              <a:rPr lang="en-US" b="1" dirty="0"/>
              <a:t>Step 2.</a:t>
            </a:r>
            <a:r>
              <a:rPr lang="en-US" dirty="0"/>
              <a:t>	In Cell </a:t>
            </a:r>
            <a:r>
              <a:rPr lang="en-US" i="1" dirty="0"/>
              <a:t>B1</a:t>
            </a:r>
            <a:r>
              <a:rPr lang="en-US" dirty="0"/>
              <a:t>, type “</a:t>
            </a:r>
            <a:r>
              <a:rPr lang="en-US" i="1" dirty="0" err="1"/>
              <a:t>MonthSq</a:t>
            </a:r>
            <a:r>
              <a:rPr lang="en-US" dirty="0"/>
              <a:t>”</a:t>
            </a:r>
          </a:p>
          <a:p>
            <a:r>
              <a:rPr lang="en-US" dirty="0"/>
              <a:t>	In Cell </a:t>
            </a:r>
            <a:r>
              <a:rPr lang="en-US" i="1" dirty="0"/>
              <a:t>B2</a:t>
            </a:r>
            <a:r>
              <a:rPr lang="en-US" dirty="0"/>
              <a:t>, type “</a:t>
            </a:r>
            <a:r>
              <a:rPr lang="en-US" i="1" dirty="0"/>
              <a:t>=A2^2</a:t>
            </a:r>
            <a:r>
              <a:rPr lang="en-US" dirty="0"/>
              <a:t>”</a:t>
            </a:r>
          </a:p>
          <a:p>
            <a:r>
              <a:rPr lang="en-US" dirty="0"/>
              <a:t>	Copy cell </a:t>
            </a:r>
            <a:r>
              <a:rPr lang="en-US" i="1" dirty="0"/>
              <a:t>B2</a:t>
            </a:r>
            <a:r>
              <a:rPr lang="en-US" dirty="0"/>
              <a:t> and paste it cell range </a:t>
            </a:r>
            <a:r>
              <a:rPr lang="en-US" i="1" dirty="0"/>
              <a:t>B3:B124</a:t>
            </a:r>
          </a:p>
          <a:p>
            <a:r>
              <a:rPr lang="en-US" b="1" i="0" dirty="0"/>
              <a:t>Step 3.</a:t>
            </a:r>
            <a:r>
              <a:rPr lang="en-US" i="1" dirty="0"/>
              <a:t>	</a:t>
            </a:r>
            <a:r>
              <a:rPr lang="en-US" i="0" dirty="0"/>
              <a:t>Perform a multiple regression using the </a:t>
            </a:r>
            <a:r>
              <a:rPr lang="en-US" b="1" i="0" dirty="0"/>
              <a:t>Data Analysis </a:t>
            </a:r>
            <a:r>
              <a:rPr lang="en-US" b="0" i="0" dirty="0"/>
              <a:t>regression </a:t>
            </a:r>
            <a:r>
              <a:rPr lang="en-US" i="0" dirty="0"/>
              <a:t>tool with </a:t>
            </a:r>
            <a:r>
              <a:rPr lang="en-US" b="1" i="0" dirty="0"/>
              <a:t>Input Y Range:</a:t>
            </a:r>
            <a:r>
              <a:rPr lang="en-US" i="0" dirty="0"/>
              <a:t> </a:t>
            </a:r>
            <a:r>
              <a:rPr lang="en-US" i="1" dirty="0"/>
              <a:t>C1:C124</a:t>
            </a:r>
            <a:r>
              <a:rPr lang="en-US" i="0" dirty="0"/>
              <a:t> and </a:t>
            </a:r>
            <a:r>
              <a:rPr lang="en-US" b="1" i="0" dirty="0"/>
              <a:t>Input X Range:</a:t>
            </a:r>
            <a:r>
              <a:rPr lang="en-US" i="0" dirty="0"/>
              <a:t> </a:t>
            </a:r>
            <a:r>
              <a:rPr lang="en-US" i="1" dirty="0"/>
              <a:t>A1:B124</a:t>
            </a:r>
            <a:r>
              <a:rPr lang="en-US" i="0" dirty="0"/>
              <a:t>, as previously shown.</a:t>
            </a:r>
          </a:p>
          <a:p>
            <a:r>
              <a:rPr lang="en-US" dirty="0"/>
              <a:t>	Check the </a:t>
            </a:r>
            <a:r>
              <a:rPr lang="en-US" b="1" dirty="0"/>
              <a:t>Labels</a:t>
            </a:r>
            <a:r>
              <a:rPr lang="en-US" dirty="0"/>
              <a:t> box</a:t>
            </a:r>
          </a:p>
          <a:p>
            <a:r>
              <a:rPr lang="en-US" b="0" i="1" dirty="0"/>
              <a:t>	</a:t>
            </a:r>
            <a:r>
              <a:rPr lang="en-US" b="0" i="0" dirty="0"/>
              <a:t>Click </a:t>
            </a:r>
            <a:r>
              <a:rPr lang="en-US" b="1" i="0" dirty="0"/>
              <a:t>OK</a:t>
            </a:r>
            <a:r>
              <a:rPr lang="en-US" b="0" dirty="0"/>
              <a:t>.</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46</a:t>
            </a:fld>
            <a:endParaRPr lang="en-US" dirty="0"/>
          </a:p>
        </p:txBody>
      </p:sp>
    </p:spTree>
    <p:extLst>
      <p:ext uri="{BB962C8B-B14F-4D97-AF65-F5344CB8AC3E}">
        <p14:creationId xmlns:p14="http://schemas.microsoft.com/office/powerpoint/2010/main" val="268588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47</a:t>
            </a:fld>
            <a:endParaRPr lang="en-US" dirty="0"/>
          </a:p>
        </p:txBody>
      </p:sp>
    </p:spTree>
    <p:extLst>
      <p:ext uri="{BB962C8B-B14F-4D97-AF65-F5344CB8AC3E}">
        <p14:creationId xmlns:p14="http://schemas.microsoft.com/office/powerpoint/2010/main" val="4268828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regression model with interaction term for the </a:t>
            </a:r>
            <a:r>
              <a:rPr lang="en-US" i="1" dirty="0" err="1"/>
              <a:t>tyler</a:t>
            </a:r>
            <a:r>
              <a:rPr lang="en-US" dirty="0"/>
              <a:t> data in Excel, follow these steps.</a:t>
            </a:r>
          </a:p>
          <a:p>
            <a:r>
              <a:rPr lang="en-US" b="1" dirty="0"/>
              <a:t>Step 1.</a:t>
            </a:r>
            <a:r>
              <a:rPr lang="en-US" dirty="0"/>
              <a:t>	Move the </a:t>
            </a:r>
            <a:r>
              <a:rPr lang="en-US" i="1" dirty="0"/>
              <a:t>Sales(1000s) </a:t>
            </a:r>
            <a:r>
              <a:rPr lang="en-US" i="0" dirty="0"/>
              <a:t>heading and </a:t>
            </a:r>
            <a:r>
              <a:rPr lang="en-US" dirty="0"/>
              <a:t>values from column C to column D by cutting (Ctrl-X) cell range </a:t>
            </a:r>
            <a:r>
              <a:rPr lang="en-US" i="1" dirty="0"/>
              <a:t>C1:C25 </a:t>
            </a:r>
            <a:r>
              <a:rPr lang="en-US" dirty="0"/>
              <a:t>and pasting it (Ctrl-V) to cell range </a:t>
            </a:r>
            <a:r>
              <a:rPr lang="en-US" i="1" dirty="0"/>
              <a:t>D1:D25</a:t>
            </a:r>
            <a:r>
              <a:rPr lang="en-US" dirty="0"/>
              <a:t>.</a:t>
            </a:r>
          </a:p>
          <a:p>
            <a:r>
              <a:rPr lang="en-US" b="1" dirty="0"/>
              <a:t>Step 2.</a:t>
            </a:r>
            <a:r>
              <a:rPr lang="en-US" dirty="0"/>
              <a:t>	In Cell </a:t>
            </a:r>
            <a:r>
              <a:rPr lang="en-US" i="1" dirty="0"/>
              <a:t>C1</a:t>
            </a:r>
            <a:r>
              <a:rPr lang="en-US" dirty="0"/>
              <a:t>, type “</a:t>
            </a:r>
            <a:r>
              <a:rPr lang="en-US" i="1" dirty="0"/>
              <a:t>Price*Advertising</a:t>
            </a:r>
            <a:r>
              <a:rPr lang="en-US" dirty="0"/>
              <a:t>”</a:t>
            </a:r>
          </a:p>
          <a:p>
            <a:r>
              <a:rPr lang="en-US" b="1" dirty="0"/>
              <a:t>Step 3.</a:t>
            </a:r>
            <a:r>
              <a:rPr lang="en-US" dirty="0"/>
              <a:t>	In Cell </a:t>
            </a:r>
            <a:r>
              <a:rPr lang="en-US" i="1" dirty="0"/>
              <a:t>C2</a:t>
            </a:r>
            <a:r>
              <a:rPr lang="en-US" dirty="0"/>
              <a:t>, type “</a:t>
            </a:r>
            <a:r>
              <a:rPr lang="en-US" i="1" dirty="0"/>
              <a:t>=A2*B2</a:t>
            </a:r>
            <a:r>
              <a:rPr lang="en-US" dirty="0"/>
              <a:t>”</a:t>
            </a:r>
          </a:p>
          <a:p>
            <a:r>
              <a:rPr lang="en-US" b="1" dirty="0"/>
              <a:t>Step 4.</a:t>
            </a:r>
            <a:r>
              <a:rPr lang="en-US" dirty="0"/>
              <a:t>	Copy cell </a:t>
            </a:r>
            <a:r>
              <a:rPr lang="en-US" i="1" dirty="0"/>
              <a:t>C2</a:t>
            </a:r>
            <a:r>
              <a:rPr lang="en-US" dirty="0"/>
              <a:t> and paste it cell range </a:t>
            </a:r>
            <a:r>
              <a:rPr lang="en-US" i="1" dirty="0"/>
              <a:t>C3:C25</a:t>
            </a:r>
          </a:p>
          <a:p>
            <a:r>
              <a:rPr lang="en-US" b="1" i="0" dirty="0"/>
              <a:t>Step 5.</a:t>
            </a:r>
            <a:r>
              <a:rPr lang="en-US" i="1" dirty="0"/>
              <a:t>	</a:t>
            </a:r>
            <a:r>
              <a:rPr lang="en-US" i="0" dirty="0"/>
              <a:t>Perform a multiple regression using the </a:t>
            </a:r>
            <a:r>
              <a:rPr lang="en-US" b="1" i="0" dirty="0"/>
              <a:t>Data Analysis </a:t>
            </a:r>
            <a:r>
              <a:rPr lang="en-US" b="0" i="0" dirty="0"/>
              <a:t>regression </a:t>
            </a:r>
            <a:r>
              <a:rPr lang="en-US" i="0" dirty="0"/>
              <a:t>tool with </a:t>
            </a:r>
            <a:r>
              <a:rPr lang="en-US" b="1" i="0" dirty="0"/>
              <a:t>Input Y Range:</a:t>
            </a:r>
            <a:r>
              <a:rPr lang="en-US" i="0" dirty="0"/>
              <a:t> </a:t>
            </a:r>
            <a:r>
              <a:rPr lang="en-US" i="1" dirty="0"/>
              <a:t>D1:D25</a:t>
            </a:r>
            <a:r>
              <a:rPr lang="en-US" i="0" dirty="0"/>
              <a:t> and </a:t>
            </a:r>
            <a:r>
              <a:rPr lang="en-US" b="1" i="0" dirty="0"/>
              <a:t>Input X Range:</a:t>
            </a:r>
            <a:r>
              <a:rPr lang="en-US" i="0" dirty="0"/>
              <a:t> </a:t>
            </a:r>
            <a:r>
              <a:rPr lang="en-US" i="1" dirty="0"/>
              <a:t>A1:C25</a:t>
            </a:r>
            <a:r>
              <a:rPr lang="en-US" i="0" dirty="0"/>
              <a:t>, as previously shown</a:t>
            </a:r>
            <a:endParaRPr lang="en-US" dirty="0"/>
          </a:p>
          <a:p>
            <a:r>
              <a:rPr lang="en-US" dirty="0"/>
              <a:t>	Check the </a:t>
            </a:r>
            <a:r>
              <a:rPr lang="en-US" b="1" dirty="0"/>
              <a:t>Labels</a:t>
            </a:r>
            <a:r>
              <a:rPr lang="en-US" dirty="0"/>
              <a:t> box</a:t>
            </a:r>
          </a:p>
          <a:p>
            <a:r>
              <a:rPr lang="en-US" dirty="0"/>
              <a:t>	In the </a:t>
            </a:r>
            <a:r>
              <a:rPr lang="en-US" b="1" dirty="0"/>
              <a:t>Output Options </a:t>
            </a:r>
            <a:r>
              <a:rPr lang="en-US" dirty="0"/>
              <a:t>section, check the radio button </a:t>
            </a:r>
            <a:r>
              <a:rPr lang="en-US" b="1" dirty="0"/>
              <a:t>Output Range </a:t>
            </a:r>
            <a:r>
              <a:rPr lang="en-US" b="0" dirty="0"/>
              <a:t>and type or select cell </a:t>
            </a:r>
            <a:r>
              <a:rPr lang="en-US" b="0" i="1" dirty="0"/>
              <a:t>F1</a:t>
            </a:r>
          </a:p>
          <a:p>
            <a:r>
              <a:rPr lang="en-US" b="0" i="1" dirty="0"/>
              <a:t>	</a:t>
            </a:r>
            <a:r>
              <a:rPr lang="en-US" b="0" i="0" dirty="0"/>
              <a:t>Click </a:t>
            </a:r>
            <a:r>
              <a:rPr lang="en-US" b="1" i="0" dirty="0"/>
              <a:t>OK</a:t>
            </a:r>
            <a:r>
              <a:rPr lang="en-US" b="0" dirty="0"/>
              <a:t>.</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49</a:t>
            </a:fld>
            <a:endParaRPr lang="en-US" dirty="0"/>
          </a:p>
        </p:txBody>
      </p:sp>
    </p:spTree>
    <p:extLst>
      <p:ext uri="{BB962C8B-B14F-4D97-AF65-F5344CB8AC3E}">
        <p14:creationId xmlns:p14="http://schemas.microsoft.com/office/powerpoint/2010/main" val="1512956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regression model with interaction term for the </a:t>
            </a:r>
            <a:r>
              <a:rPr lang="en-US" i="1" dirty="0" err="1"/>
              <a:t>tyler</a:t>
            </a:r>
            <a:r>
              <a:rPr lang="en-US" dirty="0"/>
              <a:t> data in Excel, follow these steps.</a:t>
            </a:r>
          </a:p>
          <a:p>
            <a:r>
              <a:rPr lang="en-US" b="1" dirty="0"/>
              <a:t>Step 1.</a:t>
            </a:r>
            <a:r>
              <a:rPr lang="en-US" dirty="0"/>
              <a:t>	Move the </a:t>
            </a:r>
            <a:r>
              <a:rPr lang="en-US" i="1" dirty="0"/>
              <a:t>Sales(1000s) </a:t>
            </a:r>
            <a:r>
              <a:rPr lang="en-US" i="0" dirty="0"/>
              <a:t>heading and </a:t>
            </a:r>
            <a:r>
              <a:rPr lang="en-US" dirty="0"/>
              <a:t>values from column C to column D by cutting (Ctrl-X) cell range </a:t>
            </a:r>
            <a:r>
              <a:rPr lang="en-US" i="1" dirty="0"/>
              <a:t>C1:C25 </a:t>
            </a:r>
            <a:r>
              <a:rPr lang="en-US" dirty="0"/>
              <a:t>and pasting it (Ctrl-V) to cell range </a:t>
            </a:r>
            <a:r>
              <a:rPr lang="en-US" i="1" dirty="0"/>
              <a:t>D1:D25</a:t>
            </a:r>
            <a:r>
              <a:rPr lang="en-US" dirty="0"/>
              <a:t>.</a:t>
            </a:r>
          </a:p>
          <a:p>
            <a:r>
              <a:rPr lang="en-US" b="1" dirty="0"/>
              <a:t>Step 2.</a:t>
            </a:r>
            <a:r>
              <a:rPr lang="en-US" dirty="0"/>
              <a:t>	In Cell </a:t>
            </a:r>
            <a:r>
              <a:rPr lang="en-US" i="1" dirty="0"/>
              <a:t>C1</a:t>
            </a:r>
            <a:r>
              <a:rPr lang="en-US" dirty="0"/>
              <a:t>, type “</a:t>
            </a:r>
            <a:r>
              <a:rPr lang="en-US" i="1" dirty="0"/>
              <a:t>Price*Advertising</a:t>
            </a:r>
            <a:r>
              <a:rPr lang="en-US" dirty="0"/>
              <a:t>”</a:t>
            </a:r>
          </a:p>
          <a:p>
            <a:r>
              <a:rPr lang="en-US" dirty="0"/>
              <a:t>	In Cell </a:t>
            </a:r>
            <a:r>
              <a:rPr lang="en-US" i="1" dirty="0"/>
              <a:t>C2</a:t>
            </a:r>
            <a:r>
              <a:rPr lang="en-US" dirty="0"/>
              <a:t>, type “</a:t>
            </a:r>
            <a:r>
              <a:rPr lang="en-US" i="1" dirty="0"/>
              <a:t>=A2*B2</a:t>
            </a:r>
            <a:r>
              <a:rPr lang="en-US" dirty="0"/>
              <a:t>”</a:t>
            </a:r>
          </a:p>
          <a:p>
            <a:r>
              <a:rPr lang="en-US" dirty="0"/>
              <a:t>	Copy cell </a:t>
            </a:r>
            <a:r>
              <a:rPr lang="en-US" i="1" dirty="0"/>
              <a:t>C2</a:t>
            </a:r>
            <a:r>
              <a:rPr lang="en-US" dirty="0"/>
              <a:t> and paste it cell range </a:t>
            </a:r>
            <a:r>
              <a:rPr lang="en-US" i="1" dirty="0"/>
              <a:t>C3:C25</a:t>
            </a:r>
          </a:p>
          <a:p>
            <a:r>
              <a:rPr lang="en-US" b="1" i="0" dirty="0"/>
              <a:t>Step 3.</a:t>
            </a:r>
            <a:r>
              <a:rPr lang="en-US" i="1" dirty="0"/>
              <a:t>	</a:t>
            </a:r>
            <a:r>
              <a:rPr lang="en-US" i="0" dirty="0"/>
              <a:t>Perform a multiple regression using the </a:t>
            </a:r>
            <a:r>
              <a:rPr lang="en-US" b="1" i="0" dirty="0"/>
              <a:t>Data Analysis </a:t>
            </a:r>
            <a:r>
              <a:rPr lang="en-US" b="0" i="0" dirty="0"/>
              <a:t>regression </a:t>
            </a:r>
            <a:r>
              <a:rPr lang="en-US" i="0" dirty="0"/>
              <a:t>tool with </a:t>
            </a:r>
            <a:r>
              <a:rPr lang="en-US" b="1" i="0" dirty="0"/>
              <a:t>Input Y Range:</a:t>
            </a:r>
            <a:r>
              <a:rPr lang="en-US" i="0" dirty="0"/>
              <a:t> </a:t>
            </a:r>
            <a:r>
              <a:rPr lang="en-US" i="1" dirty="0"/>
              <a:t>D1:D25</a:t>
            </a:r>
            <a:r>
              <a:rPr lang="en-US" i="0" dirty="0"/>
              <a:t> and </a:t>
            </a:r>
            <a:r>
              <a:rPr lang="en-US" b="1" i="0" dirty="0"/>
              <a:t>Input X Range:</a:t>
            </a:r>
            <a:r>
              <a:rPr lang="en-US" i="0" dirty="0"/>
              <a:t> </a:t>
            </a:r>
            <a:r>
              <a:rPr lang="en-US" i="1" dirty="0"/>
              <a:t>A1:C25</a:t>
            </a:r>
            <a:r>
              <a:rPr lang="en-US" i="0" dirty="0"/>
              <a:t>, as previously shown</a:t>
            </a:r>
            <a:endParaRPr lang="en-US" dirty="0"/>
          </a:p>
          <a:p>
            <a:r>
              <a:rPr lang="en-US" dirty="0"/>
              <a:t>	Check the </a:t>
            </a:r>
            <a:r>
              <a:rPr lang="en-US" b="1" dirty="0"/>
              <a:t>Labels</a:t>
            </a:r>
            <a:r>
              <a:rPr lang="en-US" dirty="0"/>
              <a:t> box</a:t>
            </a:r>
          </a:p>
          <a:p>
            <a:r>
              <a:rPr lang="en-US" dirty="0"/>
              <a:t>	In the </a:t>
            </a:r>
            <a:r>
              <a:rPr lang="en-US" b="1" dirty="0"/>
              <a:t>Output Options </a:t>
            </a:r>
            <a:r>
              <a:rPr lang="en-US" dirty="0"/>
              <a:t>section, check the radio button </a:t>
            </a:r>
            <a:r>
              <a:rPr lang="en-US" b="1" dirty="0"/>
              <a:t>Output Range </a:t>
            </a:r>
            <a:r>
              <a:rPr lang="en-US" b="0" dirty="0"/>
              <a:t>and type or select cell </a:t>
            </a:r>
            <a:r>
              <a:rPr lang="en-US" b="0" i="1" dirty="0"/>
              <a:t>F1</a:t>
            </a:r>
          </a:p>
          <a:p>
            <a:r>
              <a:rPr lang="en-US" b="0" i="1" dirty="0"/>
              <a:t>	</a:t>
            </a:r>
            <a:r>
              <a:rPr lang="en-US" b="0" i="0" dirty="0"/>
              <a:t>Click </a:t>
            </a:r>
            <a:r>
              <a:rPr lang="en-US" b="1" i="0" dirty="0"/>
              <a:t>OK</a:t>
            </a:r>
            <a:r>
              <a:rPr lang="en-US" b="0" dirty="0"/>
              <a:t>.</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50</a:t>
            </a:fld>
            <a:endParaRPr lang="en-US" dirty="0"/>
          </a:p>
        </p:txBody>
      </p:sp>
    </p:spTree>
    <p:extLst>
      <p:ext uri="{BB962C8B-B14F-4D97-AF65-F5344CB8AC3E}">
        <p14:creationId xmlns:p14="http://schemas.microsoft.com/office/powerpoint/2010/main" val="3272284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create a piecewise linear regression model for the </a:t>
                </a:r>
                <a:r>
                  <a:rPr lang="en-US" i="1" dirty="0" err="1"/>
                  <a:t>reynolds</a:t>
                </a:r>
                <a:r>
                  <a:rPr lang="en-US" dirty="0"/>
                  <a:t> data in Excel using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𝑥</m:t>
                        </m:r>
                      </m:e>
                      <m:sup>
                        <m:d>
                          <m:dPr>
                            <m:ctrlPr>
                              <a:rPr lang="en-US" i="1" dirty="0" smtClean="0">
                                <a:latin typeface="Cambria Math" panose="02040503050406030204" pitchFamily="18" charset="0"/>
                              </a:rPr>
                            </m:ctrlPr>
                          </m:dPr>
                          <m:e>
                            <m:r>
                              <a:rPr lang="en-US" b="0" i="1" dirty="0" smtClean="0">
                                <a:latin typeface="Cambria Math" panose="02040503050406030204" pitchFamily="18" charset="0"/>
                              </a:rPr>
                              <m:t>𝑘</m:t>
                            </m:r>
                          </m:e>
                        </m:d>
                      </m:sup>
                    </m:sSup>
                    <m:r>
                      <a:rPr lang="en-US" b="0" i="1" dirty="0" smtClean="0">
                        <a:latin typeface="Cambria Math" panose="02040503050406030204" pitchFamily="18" charset="0"/>
                      </a:rPr>
                      <m:t>=70</m:t>
                    </m:r>
                  </m:oMath>
                </a14:m>
                <a:r>
                  <a:rPr lang="en-US" dirty="0"/>
                  <a:t>, follow these steps.</a:t>
                </a:r>
              </a:p>
              <a:p>
                <a:r>
                  <a:rPr lang="en-US" b="1" dirty="0"/>
                  <a:t>Step 1.</a:t>
                </a:r>
                <a:r>
                  <a:rPr lang="en-US" dirty="0"/>
                  <a:t>	Move the </a:t>
                </a:r>
                <a:r>
                  <a:rPr lang="en-US" i="1" dirty="0"/>
                  <a:t>Scales Sold </a:t>
                </a:r>
                <a:r>
                  <a:rPr lang="en-US" i="0" dirty="0"/>
                  <a:t>heading and </a:t>
                </a:r>
                <a:r>
                  <a:rPr lang="en-US" dirty="0"/>
                  <a:t>values from column B to column D by cutting (Ctrl-X) cell range </a:t>
                </a:r>
                <a:r>
                  <a:rPr lang="en-US" i="1" dirty="0"/>
                  <a:t>B1:B124 </a:t>
                </a:r>
                <a:r>
                  <a:rPr lang="en-US" dirty="0"/>
                  <a:t>and pasting it (Ctrl-V) to cell range </a:t>
                </a:r>
                <a:r>
                  <a:rPr lang="en-US" i="1" dirty="0"/>
                  <a:t>D1:D124</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Step 2.</a:t>
                </a:r>
                <a:r>
                  <a:rPr lang="en-US" dirty="0"/>
                  <a:t>	Move the </a:t>
                </a:r>
                <a:r>
                  <a:rPr lang="en-US" i="1" dirty="0"/>
                  <a:t>Months Employed </a:t>
                </a:r>
                <a:r>
                  <a:rPr lang="en-US" i="0" dirty="0"/>
                  <a:t>heading and </a:t>
                </a:r>
                <a:r>
                  <a:rPr lang="en-US" dirty="0"/>
                  <a:t>values from column A to column B by cutting (Ctrl-X) cell range </a:t>
                </a:r>
                <a:r>
                  <a:rPr lang="en-US" i="1" dirty="0"/>
                  <a:t>A1:A124 </a:t>
                </a:r>
                <a:r>
                  <a:rPr lang="en-US" dirty="0"/>
                  <a:t>and pasting it (Ctrl-V) to cell range </a:t>
                </a:r>
                <a:r>
                  <a:rPr lang="en-US" i="1" dirty="0"/>
                  <a:t>B1:B124</a:t>
                </a:r>
                <a:r>
                  <a:rPr lang="en-US" dirty="0"/>
                  <a:t>.</a:t>
                </a:r>
              </a:p>
              <a:p>
                <a:r>
                  <a:rPr lang="en-US" b="1" dirty="0"/>
                  <a:t>Step 3.</a:t>
                </a:r>
                <a:r>
                  <a:rPr lang="en-US" dirty="0"/>
                  <a:t>	In Cell </a:t>
                </a:r>
                <a:r>
                  <a:rPr lang="en-US" i="1" dirty="0"/>
                  <a:t>A1</a:t>
                </a:r>
                <a:r>
                  <a:rPr lang="en-US" dirty="0"/>
                  <a:t>, type “</a:t>
                </a:r>
                <a:r>
                  <a:rPr lang="en-US" i="1" dirty="0"/>
                  <a:t>Knot</a:t>
                </a:r>
                <a:r>
                  <a:rPr lang="en-US" dirty="0"/>
                  <a:t>”</a:t>
                </a:r>
              </a:p>
              <a:p>
                <a:r>
                  <a:rPr lang="en-US" dirty="0"/>
                  <a:t>	In Cell </a:t>
                </a:r>
                <a:r>
                  <a:rPr lang="en-US" i="1" dirty="0"/>
                  <a:t>A2</a:t>
                </a:r>
                <a:r>
                  <a:rPr lang="en-US" dirty="0"/>
                  <a:t>, type “</a:t>
                </a:r>
                <a:r>
                  <a:rPr lang="en-US" i="1" dirty="0"/>
                  <a:t>=IF(B2&lt;=70,0,1)</a:t>
                </a:r>
                <a:r>
                  <a:rPr lang="en-US" dirty="0"/>
                  <a:t>”</a:t>
                </a:r>
              </a:p>
              <a:p>
                <a:r>
                  <a:rPr lang="en-US" dirty="0"/>
                  <a:t>	Copy cell </a:t>
                </a:r>
                <a:r>
                  <a:rPr lang="en-US" i="1" dirty="0"/>
                  <a:t>A2</a:t>
                </a:r>
                <a:r>
                  <a:rPr lang="en-US" dirty="0"/>
                  <a:t> and paste it cell range </a:t>
                </a:r>
                <a:r>
                  <a:rPr lang="en-US" i="1" dirty="0"/>
                  <a:t>A3:A124</a:t>
                </a:r>
              </a:p>
              <a:p>
                <a:r>
                  <a:rPr lang="en-US" b="1" dirty="0"/>
                  <a:t>Step 4.</a:t>
                </a:r>
                <a:r>
                  <a:rPr lang="en-US" dirty="0"/>
                  <a:t>	In Cell </a:t>
                </a:r>
                <a:r>
                  <a:rPr lang="en-US" i="1" dirty="0"/>
                  <a:t>C1</a:t>
                </a:r>
                <a:r>
                  <a:rPr lang="en-US" dirty="0"/>
                  <a:t>, type “</a:t>
                </a:r>
                <a:r>
                  <a:rPr lang="en-US" i="1" dirty="0"/>
                  <a:t>Knot Dummy*(Months-70)</a:t>
                </a:r>
                <a:r>
                  <a:rPr lang="en-US" dirty="0"/>
                  <a:t>”</a:t>
                </a:r>
              </a:p>
              <a:p>
                <a:r>
                  <a:rPr lang="en-US" dirty="0"/>
                  <a:t>	In Cell </a:t>
                </a:r>
                <a:r>
                  <a:rPr lang="en-US" i="1" dirty="0"/>
                  <a:t>C2</a:t>
                </a:r>
                <a:r>
                  <a:rPr lang="en-US" dirty="0"/>
                  <a:t>, type “</a:t>
                </a:r>
                <a:r>
                  <a:rPr lang="en-US" i="1" dirty="0"/>
                  <a:t>=A2*B2</a:t>
                </a:r>
                <a:r>
                  <a:rPr lang="en-US" dirty="0"/>
                  <a:t>”</a:t>
                </a:r>
              </a:p>
              <a:p>
                <a:r>
                  <a:rPr lang="en-US" dirty="0"/>
                  <a:t>	Copy cell </a:t>
                </a:r>
                <a:r>
                  <a:rPr lang="en-US" i="1" dirty="0"/>
                  <a:t>C2</a:t>
                </a:r>
                <a:r>
                  <a:rPr lang="en-US" dirty="0"/>
                  <a:t> and paste it cell range </a:t>
                </a:r>
                <a:r>
                  <a:rPr lang="en-US" i="1" dirty="0"/>
                  <a:t>C3:C124</a:t>
                </a:r>
                <a:endParaRPr lang="en-US" b="1" i="0" dirty="0"/>
              </a:p>
              <a:p>
                <a:r>
                  <a:rPr lang="en-US" b="1" i="0" dirty="0"/>
                  <a:t>Step 5.</a:t>
                </a:r>
                <a:r>
                  <a:rPr lang="en-US" i="1" dirty="0"/>
                  <a:t>	</a:t>
                </a:r>
                <a:r>
                  <a:rPr lang="en-US" i="0" dirty="0"/>
                  <a:t>Perform a multiple regression using the </a:t>
                </a:r>
                <a:r>
                  <a:rPr lang="en-US" b="1" i="0" dirty="0"/>
                  <a:t>Data Analysis </a:t>
                </a:r>
                <a:r>
                  <a:rPr lang="en-US" b="0" i="0" dirty="0"/>
                  <a:t>regression </a:t>
                </a:r>
                <a:r>
                  <a:rPr lang="en-US" i="0" dirty="0"/>
                  <a:t>tool with </a:t>
                </a:r>
                <a:r>
                  <a:rPr lang="en-US" b="1" i="0" dirty="0"/>
                  <a:t>Input Y Range:</a:t>
                </a:r>
                <a:r>
                  <a:rPr lang="en-US" i="0" dirty="0"/>
                  <a:t> </a:t>
                </a:r>
                <a:r>
                  <a:rPr lang="en-US" i="1" dirty="0"/>
                  <a:t>D1:D124</a:t>
                </a:r>
                <a:r>
                  <a:rPr lang="en-US" i="0" dirty="0"/>
                  <a:t> and </a:t>
                </a:r>
                <a:r>
                  <a:rPr lang="en-US" b="1" i="0" dirty="0"/>
                  <a:t>Input X Range:</a:t>
                </a:r>
                <a:r>
                  <a:rPr lang="en-US" i="0" dirty="0"/>
                  <a:t> </a:t>
                </a:r>
                <a:r>
                  <a:rPr lang="en-US" i="1" dirty="0"/>
                  <a:t>B1:C124</a:t>
                </a:r>
                <a:r>
                  <a:rPr lang="en-US" i="0" dirty="0"/>
                  <a:t>, as previously shown.</a:t>
                </a:r>
              </a:p>
              <a:p>
                <a:r>
                  <a:rPr lang="en-US" dirty="0"/>
                  <a:t>	Check the </a:t>
                </a:r>
                <a:r>
                  <a:rPr lang="en-US" b="1" dirty="0"/>
                  <a:t>Labels</a:t>
                </a:r>
                <a:r>
                  <a:rPr lang="en-US" dirty="0"/>
                  <a:t> box</a:t>
                </a:r>
              </a:p>
              <a:p>
                <a:r>
                  <a:rPr lang="en-US" dirty="0"/>
                  <a:t>	In the </a:t>
                </a:r>
                <a:r>
                  <a:rPr lang="en-US" b="1" dirty="0"/>
                  <a:t>Output Options </a:t>
                </a:r>
                <a:r>
                  <a:rPr lang="en-US" dirty="0"/>
                  <a:t>section, check the radio button </a:t>
                </a:r>
                <a:r>
                  <a:rPr lang="en-US" b="1" dirty="0"/>
                  <a:t>Output Range </a:t>
                </a:r>
                <a:r>
                  <a:rPr lang="en-US" b="0" dirty="0"/>
                  <a:t>and type or select cell </a:t>
                </a:r>
                <a:r>
                  <a:rPr lang="en-US" b="0" i="1" dirty="0"/>
                  <a:t>F1</a:t>
                </a:r>
              </a:p>
              <a:p>
                <a:r>
                  <a:rPr lang="en-US" b="0" i="1" dirty="0"/>
                  <a:t>	</a:t>
                </a:r>
                <a:r>
                  <a:rPr lang="en-US" b="0" i="0" dirty="0"/>
                  <a:t>Click </a:t>
                </a:r>
                <a:r>
                  <a:rPr lang="en-US" b="1" i="0" dirty="0"/>
                  <a:t>OK</a:t>
                </a:r>
                <a:r>
                  <a:rPr lang="en-US" b="0" dirty="0"/>
                  <a:t>.</a:t>
                </a:r>
              </a:p>
              <a:p>
                <a:endParaRPr lang="en-US" dirty="0"/>
              </a:p>
            </p:txBody>
          </p:sp>
        </mc:Choice>
        <mc:Fallback xmlns="">
          <p:sp>
            <p:nvSpPr>
              <p:cNvPr id="3" name="Notes Placeholder 2"/>
              <p:cNvSpPr>
                <a:spLocks noGrp="1"/>
              </p:cNvSpPr>
              <p:nvPr>
                <p:ph type="body" idx="1"/>
              </p:nvPr>
            </p:nvSpPr>
            <p:spPr/>
            <p:txBody>
              <a:bodyPr/>
              <a:lstStyle/>
              <a:p>
                <a:r>
                  <a:rPr lang="en-US" dirty="0"/>
                  <a:t>To create a piecewise linear regression model for the </a:t>
                </a:r>
                <a:r>
                  <a:rPr lang="en-US" i="1" dirty="0" err="1"/>
                  <a:t>reynolds</a:t>
                </a:r>
                <a:r>
                  <a:rPr lang="en-US" dirty="0"/>
                  <a:t> data in Excel using </a:t>
                </a:r>
                <a:r>
                  <a:rPr lang="en-US" b="0" i="0" dirty="0">
                    <a:latin typeface="Cambria Math" panose="02040503050406030204" pitchFamily="18" charset="0"/>
                  </a:rPr>
                  <a:t>𝑥^((𝑘) )=70</a:t>
                </a:r>
                <a:r>
                  <a:rPr lang="en-US" dirty="0"/>
                  <a:t>, follow these steps.</a:t>
                </a:r>
              </a:p>
              <a:p>
                <a:r>
                  <a:rPr lang="en-US" b="1" dirty="0"/>
                  <a:t>Step 1.</a:t>
                </a:r>
                <a:r>
                  <a:rPr lang="en-US" dirty="0"/>
                  <a:t>	Move the </a:t>
                </a:r>
                <a:r>
                  <a:rPr lang="en-US" i="1" dirty="0"/>
                  <a:t>Scales Sold </a:t>
                </a:r>
                <a:r>
                  <a:rPr lang="en-US" i="0" dirty="0"/>
                  <a:t>heading and </a:t>
                </a:r>
                <a:r>
                  <a:rPr lang="en-US" dirty="0"/>
                  <a:t>values from column B to column D by cutting (Ctrl-X) cell range </a:t>
                </a:r>
                <a:r>
                  <a:rPr lang="en-US" i="1" dirty="0"/>
                  <a:t>B1:B124 </a:t>
                </a:r>
                <a:r>
                  <a:rPr lang="en-US" dirty="0"/>
                  <a:t>and pasting it (Ctrl-V) to cell range </a:t>
                </a:r>
                <a:r>
                  <a:rPr lang="en-US" i="1" dirty="0"/>
                  <a:t>D1:D124</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Step 2.</a:t>
                </a:r>
                <a:r>
                  <a:rPr lang="en-US" dirty="0"/>
                  <a:t>	Move the </a:t>
                </a:r>
                <a:r>
                  <a:rPr lang="en-US" i="1" dirty="0"/>
                  <a:t>Months Employed </a:t>
                </a:r>
                <a:r>
                  <a:rPr lang="en-US" i="0" dirty="0"/>
                  <a:t>heading and </a:t>
                </a:r>
                <a:r>
                  <a:rPr lang="en-US" dirty="0"/>
                  <a:t>values from column A to column B by cutting (Ctrl-X) cell range </a:t>
                </a:r>
                <a:r>
                  <a:rPr lang="en-US" i="1" dirty="0"/>
                  <a:t>A1:A124 </a:t>
                </a:r>
                <a:r>
                  <a:rPr lang="en-US" dirty="0"/>
                  <a:t>and pasting it (Ctrl-V) to cell range </a:t>
                </a:r>
                <a:r>
                  <a:rPr lang="en-US" i="1" dirty="0"/>
                  <a:t>B1:B124</a:t>
                </a:r>
                <a:r>
                  <a:rPr lang="en-US" dirty="0"/>
                  <a:t>.</a:t>
                </a:r>
              </a:p>
              <a:p>
                <a:r>
                  <a:rPr lang="en-US" b="1" dirty="0"/>
                  <a:t>Step 3.</a:t>
                </a:r>
                <a:r>
                  <a:rPr lang="en-US" dirty="0"/>
                  <a:t>	In Cell </a:t>
                </a:r>
                <a:r>
                  <a:rPr lang="en-US" i="1" dirty="0"/>
                  <a:t>A1</a:t>
                </a:r>
                <a:r>
                  <a:rPr lang="en-US" dirty="0"/>
                  <a:t>, type “</a:t>
                </a:r>
                <a:r>
                  <a:rPr lang="en-US" i="1" dirty="0"/>
                  <a:t>Knot</a:t>
                </a:r>
                <a:r>
                  <a:rPr lang="en-US" dirty="0"/>
                  <a:t>”</a:t>
                </a:r>
              </a:p>
              <a:p>
                <a:r>
                  <a:rPr lang="en-US" dirty="0"/>
                  <a:t>	In Cell </a:t>
                </a:r>
                <a:r>
                  <a:rPr lang="en-US" i="1" dirty="0"/>
                  <a:t>A2</a:t>
                </a:r>
                <a:r>
                  <a:rPr lang="en-US" dirty="0"/>
                  <a:t>, type “</a:t>
                </a:r>
                <a:r>
                  <a:rPr lang="en-US" i="1" dirty="0"/>
                  <a:t>=IF(B2&lt;=70,0,1)</a:t>
                </a:r>
                <a:r>
                  <a:rPr lang="en-US" dirty="0"/>
                  <a:t>”</a:t>
                </a:r>
              </a:p>
              <a:p>
                <a:r>
                  <a:rPr lang="en-US" dirty="0"/>
                  <a:t>	Copy cell </a:t>
                </a:r>
                <a:r>
                  <a:rPr lang="en-US" i="1" dirty="0"/>
                  <a:t>A2</a:t>
                </a:r>
                <a:r>
                  <a:rPr lang="en-US" dirty="0"/>
                  <a:t> and paste it cell range </a:t>
                </a:r>
                <a:r>
                  <a:rPr lang="en-US" i="1" dirty="0"/>
                  <a:t>A3:A124</a:t>
                </a:r>
              </a:p>
              <a:p>
                <a:r>
                  <a:rPr lang="en-US" b="1" dirty="0"/>
                  <a:t>Step 4.</a:t>
                </a:r>
                <a:r>
                  <a:rPr lang="en-US" dirty="0"/>
                  <a:t>	In Cell </a:t>
                </a:r>
                <a:r>
                  <a:rPr lang="en-US" i="1" dirty="0"/>
                  <a:t>C1</a:t>
                </a:r>
                <a:r>
                  <a:rPr lang="en-US" dirty="0"/>
                  <a:t>, type “</a:t>
                </a:r>
                <a:r>
                  <a:rPr lang="en-US" i="1" dirty="0"/>
                  <a:t>Knot Dummy*(Months-70)</a:t>
                </a:r>
                <a:r>
                  <a:rPr lang="en-US" dirty="0"/>
                  <a:t>”</a:t>
                </a:r>
              </a:p>
              <a:p>
                <a:r>
                  <a:rPr lang="en-US" dirty="0"/>
                  <a:t>	In Cell </a:t>
                </a:r>
                <a:r>
                  <a:rPr lang="en-US" i="1" dirty="0"/>
                  <a:t>C2</a:t>
                </a:r>
                <a:r>
                  <a:rPr lang="en-US" dirty="0"/>
                  <a:t>, type “</a:t>
                </a:r>
                <a:r>
                  <a:rPr lang="en-US" i="1" dirty="0"/>
                  <a:t>=A2*B2</a:t>
                </a:r>
                <a:r>
                  <a:rPr lang="en-US" dirty="0"/>
                  <a:t>”</a:t>
                </a:r>
              </a:p>
              <a:p>
                <a:r>
                  <a:rPr lang="en-US" dirty="0"/>
                  <a:t>	Copy cell </a:t>
                </a:r>
                <a:r>
                  <a:rPr lang="en-US" i="1" dirty="0"/>
                  <a:t>C2</a:t>
                </a:r>
                <a:r>
                  <a:rPr lang="en-US" dirty="0"/>
                  <a:t> and paste it cell range </a:t>
                </a:r>
                <a:r>
                  <a:rPr lang="en-US" i="1" dirty="0"/>
                  <a:t>C3:C124</a:t>
                </a:r>
                <a:endParaRPr lang="en-US" b="1" i="0" dirty="0"/>
              </a:p>
              <a:p>
                <a:r>
                  <a:rPr lang="en-US" b="1" i="0" dirty="0"/>
                  <a:t>Step 5.</a:t>
                </a:r>
                <a:r>
                  <a:rPr lang="en-US" i="1" dirty="0"/>
                  <a:t>	</a:t>
                </a:r>
                <a:r>
                  <a:rPr lang="en-US" i="0" dirty="0"/>
                  <a:t>Perform a multiple regression using the </a:t>
                </a:r>
                <a:r>
                  <a:rPr lang="en-US" b="1" i="0" dirty="0"/>
                  <a:t>Data Analysis </a:t>
                </a:r>
                <a:r>
                  <a:rPr lang="en-US" b="0" i="0" dirty="0"/>
                  <a:t>regression </a:t>
                </a:r>
                <a:r>
                  <a:rPr lang="en-US" i="0" dirty="0"/>
                  <a:t>tool with </a:t>
                </a:r>
                <a:r>
                  <a:rPr lang="en-US" b="1" i="0" dirty="0"/>
                  <a:t>Input Y Range:</a:t>
                </a:r>
                <a:r>
                  <a:rPr lang="en-US" i="0" dirty="0"/>
                  <a:t> </a:t>
                </a:r>
                <a:r>
                  <a:rPr lang="en-US" i="1" dirty="0"/>
                  <a:t>D1:D124</a:t>
                </a:r>
                <a:r>
                  <a:rPr lang="en-US" i="0" dirty="0"/>
                  <a:t> and </a:t>
                </a:r>
                <a:r>
                  <a:rPr lang="en-US" b="1" i="0" dirty="0"/>
                  <a:t>Input X Range:</a:t>
                </a:r>
                <a:r>
                  <a:rPr lang="en-US" i="0" dirty="0"/>
                  <a:t> </a:t>
                </a:r>
                <a:r>
                  <a:rPr lang="en-US" i="1" dirty="0"/>
                  <a:t>B1:C124</a:t>
                </a:r>
                <a:r>
                  <a:rPr lang="en-US" i="0" dirty="0"/>
                  <a:t>, as previously shown.</a:t>
                </a:r>
              </a:p>
              <a:p>
                <a:r>
                  <a:rPr lang="en-US" dirty="0"/>
                  <a:t>	Check the </a:t>
                </a:r>
                <a:r>
                  <a:rPr lang="en-US" b="1" dirty="0"/>
                  <a:t>Labels</a:t>
                </a:r>
                <a:r>
                  <a:rPr lang="en-US" dirty="0"/>
                  <a:t> box</a:t>
                </a:r>
              </a:p>
              <a:p>
                <a:r>
                  <a:rPr lang="en-US" dirty="0"/>
                  <a:t>	In the </a:t>
                </a:r>
                <a:r>
                  <a:rPr lang="en-US" b="1" dirty="0"/>
                  <a:t>Output Options </a:t>
                </a:r>
                <a:r>
                  <a:rPr lang="en-US" dirty="0"/>
                  <a:t>section, check the radio button </a:t>
                </a:r>
                <a:r>
                  <a:rPr lang="en-US" b="1" dirty="0"/>
                  <a:t>Output Range </a:t>
                </a:r>
                <a:r>
                  <a:rPr lang="en-US" b="0" dirty="0"/>
                  <a:t>and type or select cell </a:t>
                </a:r>
                <a:r>
                  <a:rPr lang="en-US" b="0" i="1" dirty="0"/>
                  <a:t>F1</a:t>
                </a:r>
              </a:p>
              <a:p>
                <a:r>
                  <a:rPr lang="en-US" b="0" i="1" dirty="0"/>
                  <a:t>	</a:t>
                </a:r>
                <a:r>
                  <a:rPr lang="en-US" b="0" i="0" dirty="0"/>
                  <a:t>Click </a:t>
                </a:r>
                <a:r>
                  <a:rPr lang="en-US" b="1" i="0" dirty="0"/>
                  <a:t>OK</a:t>
                </a:r>
                <a:r>
                  <a:rPr lang="en-US" b="0" dirty="0"/>
                  <a:t>.</a:t>
                </a:r>
              </a:p>
              <a:p>
                <a:endParaRPr lang="en-US" dirty="0"/>
              </a:p>
            </p:txBody>
          </p:sp>
        </mc:Fallback>
      </mc:AlternateContent>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52</a:t>
            </a:fld>
            <a:endParaRPr lang="en-US" dirty="0"/>
          </a:p>
        </p:txBody>
      </p:sp>
    </p:spTree>
    <p:extLst>
      <p:ext uri="{BB962C8B-B14F-4D97-AF65-F5344CB8AC3E}">
        <p14:creationId xmlns:p14="http://schemas.microsoft.com/office/powerpoint/2010/main" val="3040447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Backward elimination </a:t>
            </a:r>
            <a:r>
              <a:rPr lang="en-US" dirty="0"/>
              <a:t>procedure begins with the regression model that includes all of the independent variables under consideration.</a:t>
            </a:r>
          </a:p>
          <a:p>
            <a:r>
              <a:rPr lang="en-US" dirty="0"/>
              <a:t>	At each step, backward elimination considers the removal of an independent variable according to some criterion.</a:t>
            </a:r>
          </a:p>
          <a:p>
            <a:r>
              <a:rPr lang="en-US" dirty="0"/>
              <a:t>	Stops when all independent variables in the model are significant at a specified level of significance.</a:t>
            </a:r>
          </a:p>
          <a:p>
            <a:r>
              <a:rPr lang="en-US" dirty="0"/>
              <a:t>The </a:t>
            </a:r>
            <a:r>
              <a:rPr lang="en-US" b="1" dirty="0"/>
              <a:t>Forward selection </a:t>
            </a:r>
            <a:r>
              <a:rPr lang="en-US" dirty="0"/>
              <a:t>procedure begins with none of the independent variables under consideration included in the regression model.</a:t>
            </a:r>
          </a:p>
          <a:p>
            <a:r>
              <a:rPr lang="en-US" dirty="0"/>
              <a:t>	At each step, forward selection considers the addition of an independent variable according to some criterion.</a:t>
            </a:r>
          </a:p>
          <a:p>
            <a:r>
              <a:rPr lang="en-US" dirty="0"/>
              <a:t>	Stops when there are no independent variables not currently in the model that meet the criterion for being added to the regression model.</a:t>
            </a:r>
          </a:p>
          <a:p>
            <a:r>
              <a:rPr lang="en-US" dirty="0"/>
              <a:t>The </a:t>
            </a:r>
            <a:r>
              <a:rPr lang="en-US" b="1" dirty="0"/>
              <a:t>Stepwise selection </a:t>
            </a:r>
            <a:r>
              <a:rPr lang="en-US" dirty="0"/>
              <a:t>procedure begins with none of the independent variables under consideration included in the regression model.</a:t>
            </a:r>
          </a:p>
          <a:p>
            <a:r>
              <a:rPr lang="en-US" dirty="0"/>
              <a:t>	The analyst establishes a criterion for allowing independent variables to enter the model and a criterion for allowing independent variables to remain in the model.</a:t>
            </a:r>
          </a:p>
          <a:p>
            <a:r>
              <a:rPr lang="en-US" dirty="0"/>
              <a:t>	To initiate the procedure, the most significant independent variable is added to the empty model if its level of significance satisfies the entering threshold.</a:t>
            </a:r>
          </a:p>
          <a:p>
            <a:r>
              <a:rPr lang="en-US" dirty="0"/>
              <a:t>	Each subsequent step involves two intermediate steps:</a:t>
            </a:r>
          </a:p>
          <a:p>
            <a:r>
              <a:rPr lang="en-US" dirty="0"/>
              <a:t>		First, the remaining independent variables not in the current model are evaluated, and the most significant one is added to the model.</a:t>
            </a:r>
          </a:p>
          <a:p>
            <a:r>
              <a:rPr lang="en-US" dirty="0"/>
              <a:t>		Then the independent variables in the current model are evaluated, and the least significant one is removed.</a:t>
            </a:r>
          </a:p>
          <a:p>
            <a:r>
              <a:rPr lang="en-US" dirty="0"/>
              <a:t>	Stops when no independent variables not currently in the model have a level of significance for remaining in the regression model.</a:t>
            </a:r>
          </a:p>
          <a:p>
            <a:r>
              <a:rPr lang="en-US" dirty="0"/>
              <a:t>The </a:t>
            </a:r>
            <a:r>
              <a:rPr lang="en-US" b="1" dirty="0"/>
              <a:t>Best subsets </a:t>
            </a:r>
            <a:r>
              <a:rPr lang="en-US" dirty="0"/>
              <a:t>procedure builds simple linear regressions for each of the independent variables under consideration generated, and then the multiple regressions with all combinations of two independent variables under consideration are generated, and so on.</a:t>
            </a:r>
          </a:p>
          <a:p>
            <a:r>
              <a:rPr lang="en-US" dirty="0"/>
              <a:t>	Once a regression model has been generated for every possible subset of the independent variables under consideration, the entire collection of regression models can be compared and evaluated.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54</a:t>
            </a:fld>
            <a:endParaRPr lang="en-US" dirty="0"/>
          </a:p>
        </p:txBody>
      </p:sp>
    </p:spTree>
    <p:extLst>
      <p:ext uri="{BB962C8B-B14F-4D97-AF65-F5344CB8AC3E}">
        <p14:creationId xmlns:p14="http://schemas.microsoft.com/office/powerpoint/2010/main" val="1042073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model has a coefficient of determination of 0.3645 (see cell B5), indicating that this model explains approximately 36% of the variation in credit card charges accrued by the customers in the sample over the past year. </a:t>
            </a:r>
          </a:p>
          <a:p>
            <a:pPr marL="171450" indent="-171450">
              <a:buFont typeface="Arial" panose="020B0604020202020204" pitchFamily="34" charset="0"/>
              <a:buChar char="•"/>
            </a:pPr>
            <a:r>
              <a:rPr lang="en-US" dirty="0"/>
              <a:t>The </a:t>
            </a:r>
            <a:r>
              <a:rPr lang="en-US" i="1" dirty="0"/>
              <a:t>p-</a:t>
            </a:r>
            <a:r>
              <a:rPr lang="en-US" dirty="0"/>
              <a:t>value for each test of the individual regression parameters is also very small (see cells E18 through E21), indicating that for each independent variable, we can reject the hypothesis of no relationship with the dependent variable. </a:t>
            </a:r>
          </a:p>
          <a:p>
            <a:pPr marL="171450" indent="-171450">
              <a:buFont typeface="Arial" panose="020B0604020202020204" pitchFamily="34" charset="0"/>
              <a:buChar char="•"/>
            </a:pPr>
            <a:r>
              <a:rPr lang="en-US" dirty="0"/>
              <a:t>The estimated slopes associated with the dependent variables are all highly significant. The model estimates the following:</a:t>
            </a:r>
          </a:p>
          <a:p>
            <a:pPr marL="628650" lvl="1" indent="-171450">
              <a:buFont typeface="Arial" panose="020B0604020202020204" pitchFamily="34" charset="0"/>
              <a:buChar char="•"/>
            </a:pPr>
            <a:r>
              <a:rPr lang="en-US" dirty="0"/>
              <a:t>For a fixed number of household members, number of years of post-high school education, and hours per week watching TV, accrued credit card charges increase by $121.61 when a customer’s annual household income increases by $1,000 (cell B18.)</a:t>
            </a:r>
          </a:p>
          <a:p>
            <a:pPr marL="628650" lvl="1" indent="-171450">
              <a:buFont typeface="Arial" panose="020B0604020202020204" pitchFamily="34" charset="0"/>
              <a:buChar char="•"/>
            </a:pPr>
            <a:r>
              <a:rPr lang="en-US" dirty="0"/>
              <a:t>For a fixed annual household income, number of years of post-high school education, and hours per week watching TV, accrued credit card charges increase by $531.21 when a customer’s household increases by one member (cell B19.)</a:t>
            </a:r>
          </a:p>
          <a:p>
            <a:pPr marL="628650" lvl="1" indent="-171450">
              <a:buFont typeface="Arial" panose="020B0604020202020204" pitchFamily="34" charset="0"/>
              <a:buChar char="•"/>
            </a:pPr>
            <a:r>
              <a:rPr lang="en-US" dirty="0"/>
              <a:t>For a fixed annual household income, number of household members, and hours per week watching TV, accrued credit card charges decrease by $539.83 when a customer’s number of years of post-high school education increases by one year (cell B20.)</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For a fixed annual household income, number of household members, and number of years of post-high school education, accrued credit card charges increase by $12.55 when a customer’s hours per week watching TV increases by one hour (cell B21.)</a:t>
            </a:r>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56</a:t>
            </a:fld>
            <a:endParaRPr lang="en-US" dirty="0"/>
          </a:p>
        </p:txBody>
      </p:sp>
    </p:spTree>
    <p:extLst>
      <p:ext uri="{BB962C8B-B14F-4D97-AF65-F5344CB8AC3E}">
        <p14:creationId xmlns:p14="http://schemas.microsoft.com/office/powerpoint/2010/main" val="432306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60</a:t>
            </a:fld>
            <a:endParaRPr lang="en-US" dirty="0"/>
          </a:p>
        </p:txBody>
      </p:sp>
    </p:spTree>
    <p:extLst>
      <p:ext uri="{BB962C8B-B14F-4D97-AF65-F5344CB8AC3E}">
        <p14:creationId xmlns:p14="http://schemas.microsoft.com/office/powerpoint/2010/main" val="3914711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a:t>
            </a:fld>
            <a:endParaRPr lang="en-US" dirty="0"/>
          </a:p>
        </p:txBody>
      </p:sp>
    </p:spTree>
    <p:extLst>
      <p:ext uri="{BB962C8B-B14F-4D97-AF65-F5344CB8AC3E}">
        <p14:creationId xmlns:p14="http://schemas.microsoft.com/office/powerpoint/2010/main" val="606499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a:t>
            </a:fld>
            <a:endParaRPr lang="en-US" dirty="0"/>
          </a:p>
        </p:txBody>
      </p:sp>
    </p:spTree>
    <p:extLst>
      <p:ext uri="{BB962C8B-B14F-4D97-AF65-F5344CB8AC3E}">
        <p14:creationId xmlns:p14="http://schemas.microsoft.com/office/powerpoint/2010/main" val="296462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8</a:t>
            </a:fld>
            <a:endParaRPr lang="en-US" dirty="0"/>
          </a:p>
        </p:txBody>
      </p:sp>
    </p:spTree>
    <p:extLst>
      <p:ext uri="{BB962C8B-B14F-4D97-AF65-F5344CB8AC3E}">
        <p14:creationId xmlns:p14="http://schemas.microsoft.com/office/powerpoint/2010/main" val="208572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Differential calculus can be used to show that the values of </a:t>
                </a:r>
                <a14:m>
                  <m:oMath xmlns:m="http://schemas.openxmlformats.org/officeDocument/2006/math">
                    <m:sSub>
                      <m:sSubPr>
                        <m:ctrlPr>
                          <a:rPr lang="en-US" sz="1200" i="1" smtClean="0">
                            <a:latin typeface="Cambria Math" panose="02040503050406030204" pitchFamily="18" charset="0"/>
                            <a:cs typeface="Arial" panose="020B0604020202020204" pitchFamily="34" charset="0"/>
                          </a:rPr>
                        </m:ctrlPr>
                      </m:sSubPr>
                      <m:e>
                        <m:r>
                          <a:rPr lang="en-US" sz="1200" b="0" i="1">
                            <a:latin typeface="Cambria Math" panose="02040503050406030204" pitchFamily="18" charset="0"/>
                            <a:cs typeface="Arial" panose="020B0604020202020204" pitchFamily="34" charset="0"/>
                          </a:rPr>
                          <m:t>𝑏</m:t>
                        </m:r>
                      </m:e>
                      <m:sub>
                        <m:r>
                          <a:rPr lang="en-US" sz="1200" b="0" i="1">
                            <a:latin typeface="Cambria Math" panose="02040503050406030204" pitchFamily="18" charset="0"/>
                            <a:cs typeface="Arial" panose="020B0604020202020204" pitchFamily="34" charset="0"/>
                          </a:rPr>
                          <m:t>0</m:t>
                        </m:r>
                      </m:sub>
                    </m:sSub>
                  </m:oMath>
                </a14:m>
                <a:r>
                  <a:rPr lang="en-US" dirty="0"/>
                  <a:t> and </a:t>
                </a:r>
                <a14:m>
                  <m:oMath xmlns:m="http://schemas.openxmlformats.org/officeDocument/2006/math">
                    <m:sSub>
                      <m:sSubPr>
                        <m:ctrlPr>
                          <a:rPr lang="en-US" sz="1200" i="1" smtClean="0">
                            <a:latin typeface="Cambria Math" panose="02040503050406030204" pitchFamily="18" charset="0"/>
                            <a:cs typeface="Arial" panose="020B0604020202020204" pitchFamily="34" charset="0"/>
                          </a:rPr>
                        </m:ctrlPr>
                      </m:sSubPr>
                      <m:e>
                        <m:r>
                          <a:rPr lang="en-US" sz="1200" b="0" i="1" smtClean="0">
                            <a:latin typeface="Cambria Math" panose="02040503050406030204" pitchFamily="18" charset="0"/>
                            <a:cs typeface="Arial" panose="020B0604020202020204" pitchFamily="34" charset="0"/>
                          </a:rPr>
                          <m:t>𝑏</m:t>
                        </m:r>
                      </m:e>
                      <m:sub>
                        <m:r>
                          <a:rPr lang="en-US" sz="1200" b="0" i="1" smtClean="0">
                            <a:latin typeface="Cambria Math" panose="02040503050406030204" pitchFamily="18" charset="0"/>
                            <a:cs typeface="Arial" panose="020B0604020202020204" pitchFamily="34" charset="0"/>
                          </a:rPr>
                          <m:t>1</m:t>
                        </m:r>
                      </m:sub>
                    </m:sSub>
                  </m:oMath>
                </a14:m>
                <a:r>
                  <a:rPr lang="en-US" dirty="0"/>
                  <a:t> that minimize the</a:t>
                </a:r>
                <a:r>
                  <a:rPr lang="en-US" baseline="0" dirty="0"/>
                  <a:t> least squares criterion</a:t>
                </a:r>
                <a:r>
                  <a:rPr lang="en-US" dirty="0"/>
                  <a:t> are given by</a:t>
                </a:r>
              </a:p>
              <a:p>
                <a:pPr/>
                <a14:m>
                  <m:oMathPara xmlns:m="http://schemas.openxmlformats.org/officeDocument/2006/math">
                    <m:oMathParaPr>
                      <m:jc m:val="left"/>
                    </m:oMathParaPr>
                    <m:oMath xmlns:m="http://schemas.openxmlformats.org/officeDocument/2006/math">
                      <m:sSub>
                        <m:sSubPr>
                          <m:ctrlPr>
                            <a:rPr lang="en-US" sz="1200" i="1" smtClean="0">
                              <a:latin typeface="Cambria Math" panose="02040503050406030204" pitchFamily="18" charset="0"/>
                              <a:cs typeface="Arial" panose="020B0604020202020204" pitchFamily="34" charset="0"/>
                            </a:rPr>
                          </m:ctrlPr>
                        </m:sSubPr>
                        <m:e>
                          <m:r>
                            <a:rPr lang="en-US" sz="1200" b="0" i="1" smtClean="0">
                              <a:latin typeface="Cambria Math" panose="02040503050406030204" pitchFamily="18" charset="0"/>
                              <a:cs typeface="Arial" panose="020B0604020202020204" pitchFamily="34" charset="0"/>
                            </a:rPr>
                            <m:t>𝑏</m:t>
                          </m:r>
                        </m:e>
                        <m:sub>
                          <m:r>
                            <a:rPr lang="en-US" sz="1200" b="0" i="1" smtClean="0">
                              <a:latin typeface="Cambria Math" panose="02040503050406030204" pitchFamily="18" charset="0"/>
                              <a:cs typeface="Arial" panose="020B0604020202020204" pitchFamily="34" charset="0"/>
                            </a:rPr>
                            <m:t>1</m:t>
                          </m:r>
                        </m:sub>
                      </m:sSub>
                      <m:r>
                        <a:rPr lang="en-US" sz="1200" b="0" i="1" smtClean="0">
                          <a:latin typeface="Cambria Math" panose="02040503050406030204" pitchFamily="18" charset="0"/>
                          <a:cs typeface="Arial" panose="020B0604020202020204" pitchFamily="34" charset="0"/>
                        </a:rPr>
                        <m:t>=</m:t>
                      </m:r>
                      <m:f>
                        <m:fPr>
                          <m:ctrlPr>
                            <a:rPr lang="en-US" sz="1200" i="1" smtClean="0">
                              <a:latin typeface="Cambria Math" panose="02040503050406030204" pitchFamily="18" charset="0"/>
                              <a:cs typeface="Arial" panose="020B0604020202020204" pitchFamily="34" charset="0"/>
                            </a:rPr>
                          </m:ctrlPr>
                        </m:fPr>
                        <m:num>
                          <m:nary>
                            <m:naryPr>
                              <m:chr m:val="∑"/>
                              <m:subHide m:val="on"/>
                              <m:supHide m:val="on"/>
                              <m:ctrlPr>
                                <a:rPr lang="en-US" sz="1200" i="1" smtClean="0">
                                  <a:latin typeface="Cambria Math" panose="02040503050406030204" pitchFamily="18" charset="0"/>
                                  <a:cs typeface="Arial" panose="020B0604020202020204" pitchFamily="34" charset="0"/>
                                </a:rPr>
                              </m:ctrlPr>
                            </m:naryPr>
                            <m:sub/>
                            <m:sup/>
                            <m:e>
                              <m:d>
                                <m:dPr>
                                  <m:ctrlPr>
                                    <a:rPr lang="en-US" sz="1200" i="1" smtClean="0">
                                      <a:latin typeface="Cambria Math" panose="02040503050406030204" pitchFamily="18" charset="0"/>
                                      <a:cs typeface="Arial" panose="020B0604020202020204" pitchFamily="34" charset="0"/>
                                    </a:rPr>
                                  </m:ctrlPr>
                                </m:dPr>
                                <m:e>
                                  <m:sSub>
                                    <m:sSubPr>
                                      <m:ctrlPr>
                                        <a:rPr lang="en-US" sz="1200" i="1" smtClean="0">
                                          <a:latin typeface="Cambria Math" panose="02040503050406030204" pitchFamily="18" charset="0"/>
                                          <a:cs typeface="Arial" panose="020B0604020202020204" pitchFamily="34" charset="0"/>
                                        </a:rPr>
                                      </m:ctrlPr>
                                    </m:sSubPr>
                                    <m:e>
                                      <m:r>
                                        <a:rPr lang="en-US" sz="1200" b="0" i="1" smtClean="0">
                                          <a:latin typeface="Cambria Math" panose="02040503050406030204" pitchFamily="18" charset="0"/>
                                          <a:cs typeface="Arial" panose="020B0604020202020204" pitchFamily="34" charset="0"/>
                                        </a:rPr>
                                        <m:t>𝑥</m:t>
                                      </m:r>
                                    </m:e>
                                    <m:sub>
                                      <m:r>
                                        <a:rPr lang="en-US" sz="1200" b="0" i="1" smtClean="0">
                                          <a:latin typeface="Cambria Math" panose="02040503050406030204" pitchFamily="18" charset="0"/>
                                          <a:cs typeface="Arial" panose="020B0604020202020204" pitchFamily="34" charset="0"/>
                                        </a:rPr>
                                        <m:t>𝑖</m:t>
                                      </m:r>
                                    </m:sub>
                                  </m:sSub>
                                  <m:r>
                                    <a:rPr lang="en-US" sz="1200" b="0" i="1" smtClean="0">
                                      <a:latin typeface="Cambria Math" panose="02040503050406030204" pitchFamily="18" charset="0"/>
                                      <a:cs typeface="Arial" panose="020B0604020202020204" pitchFamily="34" charset="0"/>
                                    </a:rPr>
                                    <m:t>−</m:t>
                                  </m:r>
                                  <m:acc>
                                    <m:accPr>
                                      <m:chr m:val="̅"/>
                                      <m:ctrlPr>
                                        <a:rPr lang="en-US" sz="1200" i="1" smtClean="0">
                                          <a:latin typeface="Cambria Math" panose="02040503050406030204" pitchFamily="18" charset="0"/>
                                          <a:cs typeface="Arial" panose="020B0604020202020204" pitchFamily="34" charset="0"/>
                                        </a:rPr>
                                      </m:ctrlPr>
                                    </m:accPr>
                                    <m:e>
                                      <m:r>
                                        <a:rPr lang="en-US" sz="1200" b="0" i="1" smtClean="0">
                                          <a:latin typeface="Cambria Math" panose="02040503050406030204" pitchFamily="18" charset="0"/>
                                          <a:cs typeface="Arial" panose="020B0604020202020204" pitchFamily="34" charset="0"/>
                                        </a:rPr>
                                        <m:t>𝑥</m:t>
                                      </m:r>
                                    </m:e>
                                  </m:acc>
                                </m:e>
                              </m:d>
                              <m:d>
                                <m:dPr>
                                  <m:ctrlPr>
                                    <a:rPr lang="en-US" sz="1200" i="1">
                                      <a:latin typeface="Cambria Math" panose="02040503050406030204" pitchFamily="18" charset="0"/>
                                      <a:cs typeface="Arial" panose="020B0604020202020204" pitchFamily="34" charset="0"/>
                                    </a:rPr>
                                  </m:ctrlPr>
                                </m:dPr>
                                <m:e>
                                  <m:sSub>
                                    <m:sSubPr>
                                      <m:ctrlPr>
                                        <a:rPr lang="en-US" sz="1200" i="1">
                                          <a:latin typeface="Cambria Math" panose="02040503050406030204" pitchFamily="18" charset="0"/>
                                          <a:cs typeface="Arial" panose="020B0604020202020204" pitchFamily="34" charset="0"/>
                                        </a:rPr>
                                      </m:ctrlPr>
                                    </m:sSubPr>
                                    <m:e>
                                      <m:r>
                                        <a:rPr lang="en-US" sz="1200" b="0" i="1" smtClean="0">
                                          <a:latin typeface="Cambria Math" panose="02040503050406030204" pitchFamily="18" charset="0"/>
                                          <a:cs typeface="Arial" panose="020B0604020202020204" pitchFamily="34" charset="0"/>
                                        </a:rPr>
                                        <m:t>𝑦</m:t>
                                      </m:r>
                                    </m:e>
                                    <m:sub>
                                      <m:r>
                                        <a:rPr lang="en-US" sz="1200" b="0" i="1">
                                          <a:latin typeface="Cambria Math" panose="02040503050406030204" pitchFamily="18" charset="0"/>
                                          <a:cs typeface="Arial" panose="020B0604020202020204" pitchFamily="34" charset="0"/>
                                        </a:rPr>
                                        <m:t>𝑖</m:t>
                                      </m:r>
                                    </m:sub>
                                  </m:sSub>
                                  <m:r>
                                    <a:rPr lang="en-US" sz="1200" b="0" i="1">
                                      <a:latin typeface="Cambria Math" panose="02040503050406030204" pitchFamily="18" charset="0"/>
                                      <a:cs typeface="Arial" panose="020B0604020202020204" pitchFamily="34" charset="0"/>
                                    </a:rPr>
                                    <m:t>−</m:t>
                                  </m:r>
                                  <m:acc>
                                    <m:accPr>
                                      <m:chr m:val="̅"/>
                                      <m:ctrlPr>
                                        <a:rPr lang="en-US" sz="1200" i="1">
                                          <a:latin typeface="Cambria Math" panose="02040503050406030204" pitchFamily="18" charset="0"/>
                                          <a:cs typeface="Arial" panose="020B0604020202020204" pitchFamily="34" charset="0"/>
                                        </a:rPr>
                                      </m:ctrlPr>
                                    </m:accPr>
                                    <m:e>
                                      <m:r>
                                        <a:rPr lang="en-US" sz="1200" b="0" i="1" smtClean="0">
                                          <a:latin typeface="Cambria Math" panose="02040503050406030204" pitchFamily="18" charset="0"/>
                                          <a:cs typeface="Arial" panose="020B0604020202020204" pitchFamily="34" charset="0"/>
                                        </a:rPr>
                                        <m:t>𝑦</m:t>
                                      </m:r>
                                    </m:e>
                                  </m:acc>
                                </m:e>
                              </m:d>
                            </m:e>
                          </m:nary>
                        </m:num>
                        <m:den>
                          <m:nary>
                            <m:naryPr>
                              <m:chr m:val="∑"/>
                              <m:subHide m:val="on"/>
                              <m:supHide m:val="on"/>
                              <m:ctrlPr>
                                <a:rPr lang="en-US" sz="1200" i="1" smtClean="0">
                                  <a:latin typeface="Cambria Math" panose="02040503050406030204" pitchFamily="18" charset="0"/>
                                  <a:cs typeface="Arial" panose="020B0604020202020204" pitchFamily="34" charset="0"/>
                                </a:rPr>
                              </m:ctrlPr>
                            </m:naryPr>
                            <m:sub/>
                            <m:sup/>
                            <m:e>
                              <m:sSup>
                                <m:sSupPr>
                                  <m:ctrlPr>
                                    <a:rPr lang="en-US" sz="1200" i="1">
                                      <a:latin typeface="Cambria Math" panose="02040503050406030204" pitchFamily="18" charset="0"/>
                                      <a:cs typeface="Arial" panose="020B0604020202020204" pitchFamily="34" charset="0"/>
                                    </a:rPr>
                                  </m:ctrlPr>
                                </m:sSupPr>
                                <m:e>
                                  <m:d>
                                    <m:dPr>
                                      <m:ctrlPr>
                                        <a:rPr lang="en-US" sz="1200" i="1">
                                          <a:latin typeface="Cambria Math" panose="02040503050406030204" pitchFamily="18" charset="0"/>
                                          <a:cs typeface="Arial" panose="020B0604020202020204" pitchFamily="34" charset="0"/>
                                        </a:rPr>
                                      </m:ctrlPr>
                                    </m:dPr>
                                    <m:e>
                                      <m:sSub>
                                        <m:sSubPr>
                                          <m:ctrlPr>
                                            <a:rPr lang="en-US" sz="1200" i="1">
                                              <a:latin typeface="Cambria Math" panose="02040503050406030204" pitchFamily="18" charset="0"/>
                                              <a:cs typeface="Arial" panose="020B0604020202020204" pitchFamily="34" charset="0"/>
                                            </a:rPr>
                                          </m:ctrlPr>
                                        </m:sSubPr>
                                        <m:e>
                                          <m:r>
                                            <a:rPr lang="en-US" sz="1200" b="0" i="1">
                                              <a:latin typeface="Cambria Math" panose="02040503050406030204" pitchFamily="18" charset="0"/>
                                              <a:cs typeface="Arial" panose="020B0604020202020204" pitchFamily="34" charset="0"/>
                                            </a:rPr>
                                            <m:t>𝑥</m:t>
                                          </m:r>
                                        </m:e>
                                        <m:sub>
                                          <m:r>
                                            <a:rPr lang="en-US" sz="1200" b="0" i="1">
                                              <a:latin typeface="Cambria Math" panose="02040503050406030204" pitchFamily="18" charset="0"/>
                                              <a:cs typeface="Arial" panose="020B0604020202020204" pitchFamily="34" charset="0"/>
                                            </a:rPr>
                                            <m:t>𝑖</m:t>
                                          </m:r>
                                        </m:sub>
                                      </m:sSub>
                                      <m:r>
                                        <a:rPr lang="en-US" sz="1200" b="0" i="1">
                                          <a:latin typeface="Cambria Math" panose="02040503050406030204" pitchFamily="18" charset="0"/>
                                          <a:cs typeface="Arial" panose="020B0604020202020204" pitchFamily="34" charset="0"/>
                                        </a:rPr>
                                        <m:t>−</m:t>
                                      </m:r>
                                      <m:acc>
                                        <m:accPr>
                                          <m:chr m:val="̅"/>
                                          <m:ctrlPr>
                                            <a:rPr lang="en-US" sz="1200" i="1">
                                              <a:latin typeface="Cambria Math" panose="02040503050406030204" pitchFamily="18" charset="0"/>
                                              <a:cs typeface="Arial" panose="020B0604020202020204" pitchFamily="34" charset="0"/>
                                            </a:rPr>
                                          </m:ctrlPr>
                                        </m:accPr>
                                        <m:e>
                                          <m:r>
                                            <a:rPr lang="en-US" sz="1200" b="0" i="1">
                                              <a:latin typeface="Cambria Math" panose="02040503050406030204" pitchFamily="18" charset="0"/>
                                              <a:cs typeface="Arial" panose="020B0604020202020204" pitchFamily="34" charset="0"/>
                                            </a:rPr>
                                            <m:t>𝑥</m:t>
                                          </m:r>
                                        </m:e>
                                      </m:acc>
                                    </m:e>
                                  </m:d>
                                </m:e>
                                <m:sup>
                                  <m:r>
                                    <a:rPr lang="en-US" sz="1200" b="0" i="1">
                                      <a:latin typeface="Cambria Math" panose="02040503050406030204" pitchFamily="18" charset="0"/>
                                      <a:cs typeface="Arial" panose="020B0604020202020204" pitchFamily="34" charset="0"/>
                                    </a:rPr>
                                    <m:t>2</m:t>
                                  </m:r>
                                </m:sup>
                              </m:sSup>
                            </m:e>
                          </m:nary>
                        </m:den>
                      </m:f>
                    </m:oMath>
                  </m:oMathPara>
                </a14:m>
                <a:endParaRPr lang="en-US" dirty="0"/>
              </a:p>
              <a:p>
                <a:pPr/>
                <a14:m>
                  <m:oMathPara xmlns:m="http://schemas.openxmlformats.org/officeDocument/2006/math">
                    <m:oMathParaPr>
                      <m:jc m:val="left"/>
                    </m:oMathParaPr>
                    <m:oMath xmlns:m="http://schemas.openxmlformats.org/officeDocument/2006/math">
                      <m:sSub>
                        <m:sSubPr>
                          <m:ctrlPr>
                            <a:rPr lang="en-US" sz="1200" i="1" smtClean="0">
                              <a:latin typeface="Cambria Math" panose="02040503050406030204" pitchFamily="18" charset="0"/>
                              <a:cs typeface="Arial" panose="020B0604020202020204" pitchFamily="34" charset="0"/>
                            </a:rPr>
                          </m:ctrlPr>
                        </m:sSubPr>
                        <m:e>
                          <m:r>
                            <a:rPr lang="en-US" sz="1200" b="0" i="1">
                              <a:latin typeface="Cambria Math" panose="02040503050406030204" pitchFamily="18" charset="0"/>
                              <a:cs typeface="Arial" panose="020B0604020202020204" pitchFamily="34" charset="0"/>
                            </a:rPr>
                            <m:t>𝑏</m:t>
                          </m:r>
                        </m:e>
                        <m:sub>
                          <m:r>
                            <a:rPr lang="en-US" sz="1200" b="0" i="1">
                              <a:latin typeface="Cambria Math" panose="02040503050406030204" pitchFamily="18" charset="0"/>
                              <a:cs typeface="Arial" panose="020B0604020202020204" pitchFamily="34" charset="0"/>
                            </a:rPr>
                            <m:t>0</m:t>
                          </m:r>
                        </m:sub>
                      </m:sSub>
                      <m:r>
                        <a:rPr lang="en-US" sz="1200" b="0" i="1">
                          <a:latin typeface="Cambria Math" panose="02040503050406030204" pitchFamily="18" charset="0"/>
                          <a:cs typeface="Arial" panose="020B0604020202020204" pitchFamily="34" charset="0"/>
                        </a:rPr>
                        <m:t>=</m:t>
                      </m:r>
                      <m:acc>
                        <m:accPr>
                          <m:chr m:val="̅"/>
                          <m:ctrlPr>
                            <a:rPr lang="en-US" sz="1200" i="1">
                              <a:latin typeface="Cambria Math" panose="02040503050406030204" pitchFamily="18" charset="0"/>
                              <a:cs typeface="Arial" panose="020B0604020202020204" pitchFamily="34" charset="0"/>
                            </a:rPr>
                          </m:ctrlPr>
                        </m:accPr>
                        <m:e>
                          <m:r>
                            <a:rPr lang="en-US" sz="1200" b="0" i="1">
                              <a:latin typeface="Cambria Math" panose="02040503050406030204" pitchFamily="18" charset="0"/>
                              <a:cs typeface="Arial" panose="020B0604020202020204" pitchFamily="34" charset="0"/>
                            </a:rPr>
                            <m:t>𝑦</m:t>
                          </m:r>
                        </m:e>
                      </m:acc>
                      <m:r>
                        <a:rPr lang="en-US" sz="1200" b="0" i="1">
                          <a:latin typeface="Cambria Math" panose="02040503050406030204" pitchFamily="18" charset="0"/>
                          <a:cs typeface="Arial" panose="020B0604020202020204" pitchFamily="34" charset="0"/>
                        </a:rPr>
                        <m:t>−</m:t>
                      </m:r>
                      <m:sSub>
                        <m:sSubPr>
                          <m:ctrlPr>
                            <a:rPr lang="en-US" sz="1200" i="1">
                              <a:latin typeface="Cambria Math" panose="02040503050406030204" pitchFamily="18" charset="0"/>
                              <a:cs typeface="Arial" panose="020B0604020202020204" pitchFamily="34" charset="0"/>
                            </a:rPr>
                          </m:ctrlPr>
                        </m:sSubPr>
                        <m:e>
                          <m:r>
                            <a:rPr lang="en-US" sz="1200" b="0" i="1">
                              <a:latin typeface="Cambria Math" panose="02040503050406030204" pitchFamily="18" charset="0"/>
                              <a:cs typeface="Arial" panose="020B0604020202020204" pitchFamily="34" charset="0"/>
                            </a:rPr>
                            <m:t>𝑏</m:t>
                          </m:r>
                        </m:e>
                        <m:sub>
                          <m:r>
                            <a:rPr lang="en-US" sz="1200" b="0" i="1">
                              <a:latin typeface="Cambria Math" panose="02040503050406030204" pitchFamily="18" charset="0"/>
                              <a:cs typeface="Arial" panose="020B0604020202020204" pitchFamily="34" charset="0"/>
                            </a:rPr>
                            <m:t>1</m:t>
                          </m:r>
                        </m:sub>
                      </m:sSub>
                      <m:acc>
                        <m:accPr>
                          <m:chr m:val="̅"/>
                          <m:ctrlPr>
                            <a:rPr lang="en-US" sz="1200" i="1">
                              <a:latin typeface="Cambria Math" panose="02040503050406030204" pitchFamily="18" charset="0"/>
                              <a:cs typeface="Arial" panose="020B0604020202020204" pitchFamily="34" charset="0"/>
                            </a:rPr>
                          </m:ctrlPr>
                        </m:accPr>
                        <m:e>
                          <m:r>
                            <a:rPr lang="en-US" sz="1200" b="0" i="1">
                              <a:latin typeface="Cambria Math" panose="02040503050406030204" pitchFamily="18" charset="0"/>
                              <a:cs typeface="Arial" panose="020B0604020202020204" pitchFamily="34" charset="0"/>
                            </a:rPr>
                            <m:t>𝑥</m:t>
                          </m:r>
                        </m:e>
                      </m:acc>
                    </m:oMath>
                  </m:oMathPara>
                </a14:m>
                <a:endParaRPr lang="en-US" dirty="0"/>
              </a:p>
            </p:txBody>
          </p:sp>
        </mc:Choice>
        <mc:Fallback xmlns="">
          <p:sp>
            <p:nvSpPr>
              <p:cNvPr id="3" name="Notes Placeholder 2"/>
              <p:cNvSpPr>
                <a:spLocks noGrp="1"/>
              </p:cNvSpPr>
              <p:nvPr>
                <p:ph type="body" idx="1"/>
              </p:nvPr>
            </p:nvSpPr>
            <p:spPr/>
            <p:txBody>
              <a:bodyPr/>
              <a:lstStyle/>
              <a:p>
                <a:r>
                  <a:rPr lang="en-US" dirty="0"/>
                  <a:t>Differential calculus can be used to show that the values of </a:t>
                </a:r>
                <a:r>
                  <a:rPr lang="en-US" sz="1200" b="0" i="0">
                    <a:latin typeface="Cambria Math" panose="02040503050406030204" pitchFamily="18" charset="0"/>
                    <a:cs typeface="Arial" panose="020B0604020202020204" pitchFamily="34" charset="0"/>
                  </a:rPr>
                  <a:t>𝑏_0</a:t>
                </a:r>
                <a:r>
                  <a:rPr lang="en-US" dirty="0"/>
                  <a:t> and </a:t>
                </a:r>
                <a:r>
                  <a:rPr lang="en-US" sz="1200" b="0" i="0">
                    <a:latin typeface="Cambria Math" panose="02040503050406030204" pitchFamily="18" charset="0"/>
                    <a:cs typeface="Arial" panose="020B0604020202020204" pitchFamily="34" charset="0"/>
                  </a:rPr>
                  <a:t>𝑏_1</a:t>
                </a:r>
                <a:r>
                  <a:rPr lang="en-US" dirty="0"/>
                  <a:t> that minimize the</a:t>
                </a:r>
                <a:r>
                  <a:rPr lang="en-US" baseline="0" dirty="0"/>
                  <a:t> least squares criterion</a:t>
                </a:r>
                <a:r>
                  <a:rPr lang="en-US" dirty="0"/>
                  <a:t> are given by</a:t>
                </a:r>
              </a:p>
              <a:p>
                <a:pPr/>
                <a:r>
                  <a:rPr lang="en-US" sz="1200" b="0" i="0">
                    <a:latin typeface="Cambria Math" panose="02040503050406030204" pitchFamily="18" charset="0"/>
                    <a:cs typeface="Arial" panose="020B0604020202020204" pitchFamily="34" charset="0"/>
                  </a:rPr>
                  <a:t>𝑏_1=</a:t>
                </a:r>
                <a:r>
                  <a:rPr lang="en-US" sz="1200" i="0">
                    <a:latin typeface="Cambria Math" panose="02040503050406030204" pitchFamily="18" charset="0"/>
                    <a:cs typeface="Arial" panose="020B0604020202020204" pitchFamily="34" charset="0"/>
                  </a:rPr>
                  <a:t>(∑</a:t>
                </a:r>
                <a:r>
                  <a:rPr lang="en-US" sz="1200" b="0" i="0">
                    <a:latin typeface="Cambria Math" panose="02040503050406030204" pitchFamily="18" charset="0"/>
                    <a:cs typeface="Arial" panose="020B0604020202020204" pitchFamily="34" charset="0"/>
                  </a:rPr>
                  <a:t>▒(𝑥_𝑖−𝑥 ̅ )(𝑦_𝑖−𝑦 ̅ ) )/(∑▒(𝑥_𝑖−𝑥 ̅ )^2 )</a:t>
                </a:r>
                <a:endParaRPr lang="en-US" dirty="0"/>
              </a:p>
              <a:p>
                <a:pPr/>
                <a:r>
                  <a:rPr lang="en-US" sz="1200" b="0" i="0">
                    <a:latin typeface="Cambria Math" panose="02040503050406030204" pitchFamily="18" charset="0"/>
                    <a:cs typeface="Arial" panose="020B0604020202020204" pitchFamily="34" charset="0"/>
                  </a:rPr>
                  <a:t>𝑏_0=𝑦 ̅−𝑏_1 𝑥 ̅</a:t>
                </a:r>
                <a:endParaRPr lang="en-US" dirty="0"/>
              </a:p>
            </p:txBody>
          </p:sp>
        </mc:Fallback>
      </mc:AlternateContent>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9</a:t>
            </a:fld>
            <a:endParaRPr lang="en-US" dirty="0"/>
          </a:p>
        </p:txBody>
      </p:sp>
    </p:spTree>
    <p:extLst>
      <p:ext uri="{BB962C8B-B14F-4D97-AF65-F5344CB8AC3E}">
        <p14:creationId xmlns:p14="http://schemas.microsoft.com/office/powerpoint/2010/main" val="303897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steps describe how to compute the estimated linear regression equation using the </a:t>
            </a:r>
            <a:r>
              <a:rPr lang="en-US" i="1" dirty="0"/>
              <a:t>butler</a:t>
            </a:r>
            <a:r>
              <a:rPr lang="en-US" dirty="0"/>
              <a:t> data:</a:t>
            </a:r>
          </a:p>
          <a:p>
            <a:r>
              <a:rPr lang="en-US" b="1" dirty="0"/>
              <a:t>Step 1. </a:t>
            </a:r>
            <a:r>
              <a:rPr lang="en-US" dirty="0"/>
              <a:t>	Right-click on any data point in the scatter chart and select </a:t>
            </a:r>
            <a:r>
              <a:rPr lang="en-US" b="1" dirty="0"/>
              <a:t>Add Trendline</a:t>
            </a:r>
          </a:p>
          <a:p>
            <a:r>
              <a:rPr lang="en-US" b="1" dirty="0"/>
              <a:t>Step 2. </a:t>
            </a:r>
            <a:r>
              <a:rPr lang="en-US" dirty="0"/>
              <a:t>	When the </a:t>
            </a:r>
            <a:r>
              <a:rPr lang="en-US" b="1" dirty="0"/>
              <a:t>Format Trendline </a:t>
            </a:r>
            <a:r>
              <a:rPr lang="en-US" dirty="0"/>
              <a:t>task pane appears:</a:t>
            </a:r>
          </a:p>
          <a:p>
            <a:r>
              <a:rPr lang="en-US" dirty="0"/>
              <a:t>	Select </a:t>
            </a:r>
            <a:r>
              <a:rPr lang="en-US" b="1" dirty="0"/>
              <a:t>Linear</a:t>
            </a:r>
            <a:r>
              <a:rPr lang="en-US" dirty="0"/>
              <a:t> in the </a:t>
            </a:r>
            <a:r>
              <a:rPr lang="en-US" b="1" dirty="0"/>
              <a:t>Trendline Options </a:t>
            </a:r>
            <a:r>
              <a:rPr lang="en-US" dirty="0"/>
              <a:t>area</a:t>
            </a:r>
          </a:p>
          <a:p>
            <a:r>
              <a:rPr lang="en-US" dirty="0"/>
              <a:t>	Select </a:t>
            </a:r>
            <a:r>
              <a:rPr lang="en-US" b="1" dirty="0"/>
              <a:t>Display Equation on chart </a:t>
            </a:r>
            <a:r>
              <a:rPr lang="en-US" dirty="0"/>
              <a:t>in the </a:t>
            </a:r>
            <a:r>
              <a:rPr lang="en-US" b="1" dirty="0"/>
              <a:t>Trendline Options </a:t>
            </a:r>
            <a:r>
              <a:rPr lang="en-US" dirty="0"/>
              <a:t>area</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11</a:t>
            </a:fld>
            <a:endParaRPr lang="en-US" dirty="0"/>
          </a:p>
        </p:txBody>
      </p:sp>
    </p:spTree>
    <p:extLst>
      <p:ext uri="{BB962C8B-B14F-4D97-AF65-F5344CB8AC3E}">
        <p14:creationId xmlns:p14="http://schemas.microsoft.com/office/powerpoint/2010/main" val="6536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following steps describe how to add the coefficient determination to the estimated linear regression equation obtained on the </a:t>
            </a:r>
            <a:r>
              <a:rPr lang="en-US" i="1" dirty="0"/>
              <a:t>butler</a:t>
            </a:r>
            <a:r>
              <a:rPr lang="en-US" dirty="0"/>
              <a:t> data.</a:t>
            </a:r>
            <a:endParaRPr lang="en-US" b="0" i="0" dirty="0">
              <a:effectLst/>
              <a:latin typeface="Times New Roman" panose="02020603050405020304" pitchFamily="18" charset="0"/>
            </a:endParaRPr>
          </a:p>
          <a:p>
            <a:r>
              <a:rPr lang="en-US" b="1" i="0" dirty="0">
                <a:effectLst/>
                <a:latin typeface="Times New Roman" panose="02020603050405020304" pitchFamily="18" charset="0"/>
              </a:rPr>
              <a:t>Step 1. </a:t>
            </a:r>
            <a:r>
              <a:rPr lang="en-US" b="0" i="0" dirty="0">
                <a:effectLst/>
                <a:latin typeface="Times New Roman" panose="02020603050405020304" pitchFamily="18" charset="0"/>
              </a:rPr>
              <a:t>	Right-click on any data point in the scatter chart and select </a:t>
            </a:r>
            <a:r>
              <a:rPr lang="en-US" b="1" i="0" dirty="0">
                <a:effectLst/>
                <a:latin typeface="Times New Roman" panose="02020603050405020304" pitchFamily="18" charset="0"/>
              </a:rPr>
              <a:t>Add Trendline...</a:t>
            </a:r>
            <a:br>
              <a:rPr lang="en-US" dirty="0"/>
            </a:br>
            <a:r>
              <a:rPr lang="en-US" b="1" i="0" dirty="0">
                <a:effectLst/>
                <a:latin typeface="Times New Roman" panose="02020603050405020304" pitchFamily="18" charset="0"/>
              </a:rPr>
              <a:t>Step 2. </a:t>
            </a:r>
            <a:r>
              <a:rPr lang="en-US" b="0" i="0" dirty="0">
                <a:effectLst/>
                <a:latin typeface="Times New Roman" panose="02020603050405020304" pitchFamily="18" charset="0"/>
              </a:rPr>
              <a:t>	When the </a:t>
            </a:r>
            <a:r>
              <a:rPr lang="en-US" b="1" i="0" dirty="0">
                <a:effectLst/>
                <a:latin typeface="Times New Roman" panose="02020603050405020304" pitchFamily="18" charset="0"/>
              </a:rPr>
              <a:t>Format Trendline </a:t>
            </a:r>
            <a:r>
              <a:rPr lang="en-US" b="0" i="0" dirty="0">
                <a:effectLst/>
                <a:latin typeface="Times New Roman" panose="02020603050405020304" pitchFamily="18" charset="0"/>
              </a:rPr>
              <a:t>task pane appears:</a:t>
            </a:r>
            <a:br>
              <a:rPr lang="en-US" dirty="0"/>
            </a:br>
            <a:r>
              <a:rPr lang="en-US" dirty="0"/>
              <a:t>	</a:t>
            </a:r>
            <a:r>
              <a:rPr lang="en-US" b="0" i="0" dirty="0">
                <a:effectLst/>
                <a:latin typeface="Times New Roman" panose="02020603050405020304" pitchFamily="18" charset="0"/>
              </a:rPr>
              <a:t>Select </a:t>
            </a:r>
            <a:r>
              <a:rPr lang="en-US" b="1" i="0" dirty="0">
                <a:effectLst/>
                <a:latin typeface="Times New Roman" panose="02020603050405020304" pitchFamily="18" charset="0"/>
              </a:rPr>
              <a:t>Display R-squared value </a:t>
            </a:r>
            <a:r>
              <a:rPr lang="en-US" b="0" i="0" dirty="0">
                <a:effectLst/>
                <a:latin typeface="Times New Roman" panose="02020603050405020304" pitchFamily="18" charset="0"/>
              </a:rPr>
              <a:t>on chart in the </a:t>
            </a:r>
            <a:r>
              <a:rPr lang="en-US" b="1" i="0" dirty="0">
                <a:effectLst/>
                <a:latin typeface="Times New Roman" panose="02020603050405020304" pitchFamily="18" charset="0"/>
              </a:rPr>
              <a:t>Trendline Options </a:t>
            </a:r>
            <a:r>
              <a:rPr lang="en-US" b="0" i="0" dirty="0">
                <a:effectLst/>
                <a:latin typeface="Times New Roman" panose="02020603050405020304" pitchFamily="18" charset="0"/>
              </a:rPr>
              <a:t>area</a:t>
            </a: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18</a:t>
            </a:fld>
            <a:endParaRPr lang="en-US" dirty="0"/>
          </a:p>
        </p:txBody>
      </p:sp>
    </p:spTree>
    <p:extLst>
      <p:ext uri="{BB962C8B-B14F-4D97-AF65-F5344CB8AC3E}">
        <p14:creationId xmlns:p14="http://schemas.microsoft.com/office/powerpoint/2010/main" val="4017095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a:t>
            </a:fld>
            <a:endParaRPr lang="en-US" dirty="0"/>
          </a:p>
        </p:txBody>
      </p:sp>
    </p:spTree>
    <p:extLst>
      <p:ext uri="{BB962C8B-B14F-4D97-AF65-F5344CB8AC3E}">
        <p14:creationId xmlns:p14="http://schemas.microsoft.com/office/powerpoint/2010/main" val="606499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Title">
    <p:spTree>
      <p:nvGrpSpPr>
        <p:cNvPr id="1" name=""/>
        <p:cNvGrpSpPr/>
        <p:nvPr/>
      </p:nvGrpSpPr>
      <p:grpSpPr>
        <a:xfrm>
          <a:off x="0" y="0"/>
          <a:ext cx="0" cy="0"/>
          <a:chOff x="0" y="0"/>
          <a:chExt cx="0" cy="0"/>
        </a:xfrm>
      </p:grpSpPr>
      <p:pic>
        <p:nvPicPr>
          <p:cNvPr id="2" name="Picture 1" descr="Background">
            <a:extLs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92" y="-21416"/>
            <a:ext cx="12191807" cy="6865874"/>
          </a:xfrm>
          <a:prstGeom prst="rect">
            <a:avLst/>
          </a:prstGeom>
        </p:spPr>
      </p:pic>
      <p:sp>
        <p:nvSpPr>
          <p:cNvPr id="12" name="Title Placeholder 1">
            <a:extLst>
              <a:ext uri="{FF2B5EF4-FFF2-40B4-BE49-F238E27FC236}">
                <a16:creationId xmlns:a16="http://schemas.microsoft.com/office/drawing/2014/main" id="{9B100DED-6515-4BB6-AA58-A062C44139F8}"/>
              </a:ext>
            </a:extLst>
          </p:cNvPr>
          <p:cNvSpPr>
            <a:spLocks noGrp="1"/>
          </p:cNvSpPr>
          <p:nvPr>
            <p:ph type="title"/>
          </p:nvPr>
        </p:nvSpPr>
        <p:spPr bwMode="auto">
          <a:xfrm>
            <a:off x="3930077" y="2317698"/>
            <a:ext cx="795535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a:solidFill>
                  <a:schemeClr val="bg1"/>
                </a:solidFill>
              </a:defRPr>
            </a:lvl1pPr>
          </a:lstStyle>
          <a:p>
            <a:pPr lvl="0"/>
            <a:r>
              <a:rPr lang="en-US" altLang="en-US" dirty="0"/>
              <a:t>Click to edit Master title style</a:t>
            </a:r>
          </a:p>
        </p:txBody>
      </p:sp>
      <p:sp>
        <p:nvSpPr>
          <p:cNvPr id="6" name="Text Placeholder 5"/>
          <p:cNvSpPr>
            <a:spLocks noGrp="1"/>
          </p:cNvSpPr>
          <p:nvPr>
            <p:ph type="body" sz="quarter" idx="11" hasCustomPrompt="1"/>
          </p:nvPr>
        </p:nvSpPr>
        <p:spPr>
          <a:xfrm>
            <a:off x="3930077" y="3962923"/>
            <a:ext cx="7955350"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a:t>
            </a:r>
          </a:p>
        </p:txBody>
      </p:sp>
      <p:pic>
        <p:nvPicPr>
          <p:cNvPr id="8" name="Picture 7" descr="Cengage Logo"/>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a:extLst>
              <a:ext uri="{FF2B5EF4-FFF2-40B4-BE49-F238E27FC236}">
                <a16:creationId xmlns:a16="http://schemas.microsoft.com/office/drawing/2014/main" id="{B3AD984C-7DA8-4BA6-AF0A-89B14549C6C1}"/>
              </a:ext>
            </a:extLst>
          </p:cNvPr>
          <p:cNvSpPr txBox="1"/>
          <p:nvPr userDrawn="1"/>
        </p:nvSpPr>
        <p:spPr>
          <a:xfrm>
            <a:off x="3007866" y="6362767"/>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Arial" panose="020B0604020202020204" pitchFamily="34" charset="0"/>
                <a:cs typeface="Arial" panose="020B0604020202020204" pitchFamily="34" charset="0"/>
              </a:rPr>
              <a:t>Camm, Cochran, Fry, Ohlmann, Business Analytics, 5</a:t>
            </a:r>
            <a:r>
              <a:rPr lang="en-US" sz="1400" kern="1200" baseline="30000" dirty="0">
                <a:solidFill>
                  <a:schemeClr val="bg1"/>
                </a:solidFill>
                <a:latin typeface="Arial" panose="020B0604020202020204" pitchFamily="34" charset="0"/>
                <a:cs typeface="Arial" panose="020B0604020202020204" pitchFamily="34" charset="0"/>
              </a:rPr>
              <a:t>th</a:t>
            </a:r>
            <a:r>
              <a:rPr lang="en-US" sz="1400" kern="1200" dirty="0">
                <a:solidFill>
                  <a:schemeClr val="bg1"/>
                </a:solidFill>
                <a:latin typeface="Arial" panose="020B0604020202020204" pitchFamily="34" charset="0"/>
                <a:cs typeface="Arial" panose="020B0604020202020204" pitchFamily="34" charset="0"/>
              </a:rPr>
              <a:t> Edition. © 2024 Cengage Group. All Rights Reserved. May not be scanned, copied or duplicated, or posted to a publicly accessible website, in whole or in part.</a:t>
            </a:r>
            <a:endParaRPr lang="en" sz="1400" kern="1200" dirty="0">
              <a:solidFill>
                <a:schemeClr val="bg1"/>
              </a:solidFill>
              <a:latin typeface="Arial" panose="020B0604020202020204" pitchFamily="34" charset="0"/>
              <a:cs typeface="Arial" panose="020B0604020202020204" pitchFamily="34" charset="0"/>
            </a:endParaRPr>
          </a:p>
        </p:txBody>
      </p:sp>
      <p:pic>
        <p:nvPicPr>
          <p:cNvPr id="4" name="Picture 3" descr="A picture containing website&#10;&#10;Description automatically generated">
            <a:extLst>
              <a:ext uri="{FF2B5EF4-FFF2-40B4-BE49-F238E27FC236}">
                <a16:creationId xmlns:a16="http://schemas.microsoft.com/office/drawing/2014/main" id="{068E7099-EE16-835E-072D-673A915DBD6B}"/>
              </a:ext>
            </a:extLst>
          </p:cNvPr>
          <p:cNvPicPr>
            <a:picLocks noChangeAspect="1"/>
          </p:cNvPicPr>
          <p:nvPr userDrawn="1"/>
        </p:nvPicPr>
        <p:blipFill>
          <a:blip r:embed="rId4"/>
          <a:stretch>
            <a:fillRect/>
          </a:stretch>
        </p:blipFill>
        <p:spPr>
          <a:xfrm>
            <a:off x="217953" y="189456"/>
            <a:ext cx="3494364" cy="4471416"/>
          </a:xfrm>
          <a:prstGeom prst="rect">
            <a:avLst/>
          </a:prstGeom>
        </p:spPr>
      </p:pic>
    </p:spTree>
    <p:extLst>
      <p:ext uri="{BB962C8B-B14F-4D97-AF65-F5344CB8AC3E}">
        <p14:creationId xmlns:p14="http://schemas.microsoft.com/office/powerpoint/2010/main" val="617780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71741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2164062"/>
            <a:ext cx="10711543" cy="3489977"/>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0" name="Footer">
            <a:extLst>
              <a:ext uri="{FF2B5EF4-FFF2-40B4-BE49-F238E27FC236}">
                <a16:creationId xmlns:a16="http://schemas.microsoft.com/office/drawing/2014/main" id="{9D76B700-6743-49A6-AB3E-162BD3923336}"/>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48013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1486867"/>
            <a:ext cx="5200024" cy="34902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1926330"/>
            <a:ext cx="5200024" cy="3562595"/>
          </a:xfrm>
        </p:spPr>
        <p:txBody>
          <a:bodyPr>
            <a:normAutofit/>
          </a:bodyPr>
          <a:lstStyle>
            <a:lvl1pPr marL="0" indent="0">
              <a:lnSpc>
                <a:spcPct val="100000"/>
              </a:lnSpc>
              <a:spcBef>
                <a:spcPts val="600"/>
              </a:spcBef>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1486866"/>
            <a:ext cx="5200024" cy="34902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1926330"/>
            <a:ext cx="5200024" cy="3562595"/>
          </a:xfrm>
        </p:spPr>
        <p:txBody>
          <a:bodyPr>
            <a:normAutofit/>
          </a:bodyPr>
          <a:lstStyle>
            <a:lvl1pPr>
              <a:lnSpc>
                <a:spcPct val="100000"/>
              </a:lnSpc>
              <a:spcBef>
                <a:spcPts val="600"/>
              </a:spcBef>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1759007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Comparison with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1486867"/>
            <a:ext cx="5200024" cy="34902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1926330"/>
            <a:ext cx="5200024" cy="3562595"/>
          </a:xfrm>
        </p:spPr>
        <p:txBody>
          <a:bodyPr>
            <a:normAutofit/>
          </a:bodyPr>
          <a:lstStyle>
            <a:lvl1pPr marL="0" indent="0">
              <a:lnSpc>
                <a:spcPct val="100000"/>
              </a:lnSpc>
              <a:spcBef>
                <a:spcPts val="600"/>
              </a:spcBef>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1486866"/>
            <a:ext cx="5200024" cy="34902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1926331"/>
            <a:ext cx="5200024" cy="1809241"/>
          </a:xfrm>
        </p:spPr>
        <p:txBody>
          <a:bodyPr>
            <a:normAutofit/>
          </a:bodyPr>
          <a:lstStyle>
            <a:lvl1pPr>
              <a:lnSpc>
                <a:spcPct val="100000"/>
              </a:lnSpc>
              <a:spcBef>
                <a:spcPts val="600"/>
              </a:spcBef>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669B0CE8-551A-4D26-B868-2B7B38256262}"/>
              </a:ext>
            </a:extLst>
          </p:cNvPr>
          <p:cNvSpPr>
            <a:spLocks noGrp="1"/>
          </p:cNvSpPr>
          <p:nvPr>
            <p:ph type="tbl" sz="quarter" idx="23"/>
          </p:nvPr>
        </p:nvSpPr>
        <p:spPr>
          <a:xfrm>
            <a:off x="6122988" y="3933825"/>
            <a:ext cx="5230812" cy="1555750"/>
          </a:xfrm>
        </p:spPr>
        <p:txBody>
          <a:bodyPr/>
          <a:lstStyle/>
          <a:p>
            <a:endParaRPr lang="en-US"/>
          </a:p>
        </p:txBody>
      </p:sp>
    </p:spTree>
    <p:extLst>
      <p:ext uri="{BB962C8B-B14F-4D97-AF65-F5344CB8AC3E}">
        <p14:creationId xmlns:p14="http://schemas.microsoft.com/office/powerpoint/2010/main" val="1066730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Comparison with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1486867"/>
            <a:ext cx="5200024" cy="292315"/>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1926331"/>
            <a:ext cx="5200024" cy="1809242"/>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1486867"/>
            <a:ext cx="5200024" cy="292316"/>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1926331"/>
            <a:ext cx="5200024" cy="1809241"/>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669B0CE8-551A-4D26-B868-2B7B38256262}"/>
              </a:ext>
            </a:extLst>
          </p:cNvPr>
          <p:cNvSpPr>
            <a:spLocks noGrp="1"/>
          </p:cNvSpPr>
          <p:nvPr>
            <p:ph type="tbl" sz="quarter" idx="23"/>
          </p:nvPr>
        </p:nvSpPr>
        <p:spPr>
          <a:xfrm>
            <a:off x="6122988" y="3848766"/>
            <a:ext cx="5230812" cy="1555750"/>
          </a:xfrm>
        </p:spPr>
        <p:txBody>
          <a:bodyPr/>
          <a:lstStyle/>
          <a:p>
            <a:endParaRPr lang="en-US"/>
          </a:p>
        </p:txBody>
      </p:sp>
      <p:sp>
        <p:nvSpPr>
          <p:cNvPr id="10" name="Table Placeholder 4">
            <a:extLst>
              <a:ext uri="{FF2B5EF4-FFF2-40B4-BE49-F238E27FC236}">
                <a16:creationId xmlns:a16="http://schemas.microsoft.com/office/drawing/2014/main" id="{BFBD6013-A996-47C7-87DD-3ACE6A10E002}"/>
              </a:ext>
            </a:extLst>
          </p:cNvPr>
          <p:cNvSpPr>
            <a:spLocks noGrp="1"/>
          </p:cNvSpPr>
          <p:nvPr>
            <p:ph type="tbl" sz="quarter" idx="24"/>
          </p:nvPr>
        </p:nvSpPr>
        <p:spPr>
          <a:xfrm>
            <a:off x="722312" y="3848769"/>
            <a:ext cx="5230812" cy="1555750"/>
          </a:xfrm>
        </p:spPr>
        <p:txBody>
          <a:bodyPr/>
          <a:lstStyle/>
          <a:p>
            <a:endParaRPr lang="en-US"/>
          </a:p>
        </p:txBody>
      </p:sp>
    </p:spTree>
    <p:extLst>
      <p:ext uri="{BB962C8B-B14F-4D97-AF65-F5344CB8AC3E}">
        <p14:creationId xmlns:p14="http://schemas.microsoft.com/office/powerpoint/2010/main" val="1243244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Comparison with Bottom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1406630"/>
            <a:ext cx="5200024" cy="362211"/>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1843015"/>
            <a:ext cx="5200024" cy="2189339"/>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1406630"/>
            <a:ext cx="5200024" cy="362212"/>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1843015"/>
            <a:ext cx="5200024" cy="2189339"/>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marL="0" marR="0" lvl="0" indent="0" algn="l" defTabSz="914400" rtl="0" eaLnBrk="1" fontAlgn="base" latinLnBrk="0" hangingPunct="1">
              <a:lnSpc>
                <a:spcPct val="90000"/>
              </a:lnSpc>
              <a:spcBef>
                <a:spcPts val="1000"/>
              </a:spcBef>
              <a:spcAft>
                <a:spcPct val="0"/>
              </a:spcAft>
              <a:buClr>
                <a:srgbClr val="004A78"/>
              </a:buClr>
              <a:buSzTx/>
              <a:buFont typeface="Arial"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Picture Placeholder 4">
            <a:extLst>
              <a:ext uri="{FF2B5EF4-FFF2-40B4-BE49-F238E27FC236}">
                <a16:creationId xmlns:a16="http://schemas.microsoft.com/office/drawing/2014/main" id="{932C6E39-4812-4C9F-8462-1DDCB1C8A9E1}"/>
              </a:ext>
            </a:extLst>
          </p:cNvPr>
          <p:cNvSpPr>
            <a:spLocks noGrp="1"/>
          </p:cNvSpPr>
          <p:nvPr>
            <p:ph type="pic" sz="quarter" idx="23"/>
          </p:nvPr>
        </p:nvSpPr>
        <p:spPr>
          <a:xfrm>
            <a:off x="3882454" y="4159772"/>
            <a:ext cx="4302177" cy="1746094"/>
          </a:xfrm>
        </p:spPr>
        <p:txBody>
          <a:bodyPr/>
          <a:lstStyle/>
          <a:p>
            <a:endParaRPr lang="en-US" dirty="0"/>
          </a:p>
        </p:txBody>
      </p:sp>
    </p:spTree>
    <p:extLst>
      <p:ext uri="{BB962C8B-B14F-4D97-AF65-F5344CB8AC3E}">
        <p14:creationId xmlns:p14="http://schemas.microsoft.com/office/powerpoint/2010/main" val="2381803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Comparison with To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2244690"/>
            <a:ext cx="5200024"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2817245"/>
            <a:ext cx="5200024" cy="3076212"/>
          </a:xfrm>
        </p:spPr>
        <p:txBody>
          <a:bodyPr>
            <a:normAutofit/>
          </a:bodyPr>
          <a:lstStyle>
            <a:lvl1pPr marL="0" indent="0">
              <a:lnSpc>
                <a:spcPct val="100000"/>
              </a:lnSpc>
              <a:spcBef>
                <a:spcPts val="600"/>
              </a:spcBef>
              <a:buClr>
                <a:srgbClr val="004A78"/>
              </a:buClr>
              <a:buFont typeface="Arial" charset="0"/>
              <a:buNone/>
              <a:defRPr sz="20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2244689"/>
            <a:ext cx="5200024"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2817245"/>
            <a:ext cx="5200024" cy="3076212"/>
          </a:xfrm>
        </p:spPr>
        <p:txBody>
          <a:bodyPr>
            <a:normAutofit/>
          </a:bodyPr>
          <a:lstStyle>
            <a:lvl1pPr>
              <a:lnSpc>
                <a:spcPct val="100000"/>
              </a:lnSpc>
              <a:spcBef>
                <a:spcPts val="600"/>
              </a:spcBef>
              <a:buClr>
                <a:srgbClr val="004A78"/>
              </a:buClr>
              <a:defRPr sz="20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10" name="Text Placeholder 2">
            <a:extLst>
              <a:ext uri="{FF2B5EF4-FFF2-40B4-BE49-F238E27FC236}">
                <a16:creationId xmlns:a16="http://schemas.microsoft.com/office/drawing/2014/main" id="{EB608122-F2C9-4E86-9F56-B820F387CA18}"/>
              </a:ext>
            </a:extLst>
          </p:cNvPr>
          <p:cNvSpPr>
            <a:spLocks noGrp="1"/>
          </p:cNvSpPr>
          <p:nvPr>
            <p:ph type="body" sz="quarter" idx="16" hasCustomPrompt="1"/>
          </p:nvPr>
        </p:nvSpPr>
        <p:spPr>
          <a:xfrm>
            <a:off x="740228" y="1349990"/>
            <a:ext cx="10711543" cy="825500"/>
          </a:xfrm>
        </p:spPr>
        <p:txBody>
          <a:bodyPr/>
          <a:lstStyle>
            <a:lvl1pPr marL="0" marR="0" indent="0" algn="l" defTabSz="914400" rtl="0" eaLnBrk="0" fontAlgn="base" latinLnBrk="0" hangingPunct="0">
              <a:lnSpc>
                <a:spcPct val="100000"/>
              </a:lnSpc>
              <a:spcBef>
                <a:spcPts val="600"/>
              </a:spcBef>
              <a:spcAft>
                <a:spcPct val="0"/>
              </a:spcAft>
              <a:buClrTx/>
              <a:buSzTx/>
              <a:buFontTx/>
              <a:buNone/>
              <a:tabLst/>
              <a:defRPr sz="2000">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a:t>Click to add content.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a:t>
            </a: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9892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Comparison with To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2562415"/>
            <a:ext cx="5200024" cy="3076212"/>
          </a:xfrm>
        </p:spPr>
        <p:txBody>
          <a:bodyPr>
            <a:normAutofit/>
          </a:bodyPr>
          <a:lstStyle>
            <a:lvl1pPr marL="0" indent="0">
              <a:lnSpc>
                <a:spcPct val="100000"/>
              </a:lnSpc>
              <a:spcBef>
                <a:spcPts val="1000"/>
              </a:spcBef>
              <a:buClr>
                <a:srgbClr val="004A78"/>
              </a:buClr>
              <a:buFont typeface="Arial" charset="0"/>
              <a:buNone/>
              <a:defRPr sz="24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4" name="Text Placeholder 3"/>
          <p:cNvSpPr>
            <a:spLocks noGrp="1"/>
          </p:cNvSpPr>
          <p:nvPr>
            <p:ph type="body" sz="quarter" idx="18" hasCustomPrompt="1"/>
          </p:nvPr>
        </p:nvSpPr>
        <p:spPr>
          <a:xfrm>
            <a:off x="6122680" y="2562415"/>
            <a:ext cx="5200024" cy="3076212"/>
          </a:xfrm>
        </p:spPr>
        <p:txBody>
          <a:bodyPr>
            <a:normAutofit/>
          </a:bodyPr>
          <a:lstStyle>
            <a:lvl1pPr>
              <a:lnSpc>
                <a:spcPct val="100000"/>
              </a:lnSpc>
              <a:spcBef>
                <a:spcPts val="1000"/>
              </a:spcBef>
              <a:buClr>
                <a:srgbClr val="004A78"/>
              </a:buClr>
              <a:defRPr sz="24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10" name="Text Placeholder 2">
            <a:extLst>
              <a:ext uri="{FF2B5EF4-FFF2-40B4-BE49-F238E27FC236}">
                <a16:creationId xmlns:a16="http://schemas.microsoft.com/office/drawing/2014/main" id="{EB608122-F2C9-4E86-9F56-B820F387CA18}"/>
              </a:ext>
            </a:extLst>
          </p:cNvPr>
          <p:cNvSpPr>
            <a:spLocks noGrp="1"/>
          </p:cNvSpPr>
          <p:nvPr>
            <p:ph type="body" sz="quarter" idx="16" hasCustomPrompt="1"/>
          </p:nvPr>
        </p:nvSpPr>
        <p:spPr>
          <a:xfrm>
            <a:off x="740228" y="1349989"/>
            <a:ext cx="10711543" cy="1153367"/>
          </a:xfrm>
        </p:spPr>
        <p:txBody>
          <a:bodyPr/>
          <a:lstStyle>
            <a:lvl1pPr marL="0" marR="0" indent="0" algn="l" defTabSz="914400" rtl="0" eaLnBrk="0" fontAlgn="base" latinLnBrk="0" hangingPunct="0">
              <a:lnSpc>
                <a:spcPct val="100000"/>
              </a:lnSpc>
              <a:spcBef>
                <a:spcPts val="600"/>
              </a:spcBef>
              <a:spcAft>
                <a:spcPct val="0"/>
              </a:spcAft>
              <a:buClrTx/>
              <a:buSzTx/>
              <a:buFontTx/>
              <a:buNone/>
              <a:tabLst/>
              <a:defRPr sz="2400">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a:t>Click to add content.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a:t>
            </a: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296710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Comparison with Two Images and To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2202162"/>
            <a:ext cx="5200024" cy="363831"/>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2647133"/>
            <a:ext cx="5200024" cy="1612988"/>
          </a:xfrm>
        </p:spPr>
        <p:txBody>
          <a:bodyPr>
            <a:normAutofit/>
          </a:bodyPr>
          <a:lstStyle>
            <a:lvl1pPr marL="0" indent="0">
              <a:lnSpc>
                <a:spcPct val="100000"/>
              </a:lnSpc>
              <a:spcBef>
                <a:spcPts val="600"/>
              </a:spcBef>
              <a:buClr>
                <a:srgbClr val="004A78"/>
              </a:buClr>
              <a:buFont typeface="Arial" charset="0"/>
              <a:buNone/>
              <a:defRPr sz="20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a:t>
            </a:r>
            <a:endParaRPr lang="en-US" dirty="0"/>
          </a:p>
          <a:p>
            <a:pPr lvl="0"/>
            <a:r>
              <a:rPr lang="en-US" dirty="0"/>
              <a:t>d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2202162"/>
            <a:ext cx="5200024" cy="363832"/>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2647133"/>
            <a:ext cx="5200024" cy="1612988"/>
          </a:xfrm>
        </p:spPr>
        <p:txBody>
          <a:bodyPr>
            <a:normAutofit/>
          </a:bodyPr>
          <a:lstStyle>
            <a:lvl1pPr>
              <a:lnSpc>
                <a:spcPct val="100000"/>
              </a:lnSpc>
              <a:spcBef>
                <a:spcPts val="600"/>
              </a:spcBef>
              <a:buClr>
                <a:srgbClr val="004A78"/>
              </a:buClr>
              <a:defRPr sz="20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10" name="Text Placeholder 2">
            <a:extLst>
              <a:ext uri="{FF2B5EF4-FFF2-40B4-BE49-F238E27FC236}">
                <a16:creationId xmlns:a16="http://schemas.microsoft.com/office/drawing/2014/main" id="{EB608122-F2C9-4E86-9F56-B820F387CA18}"/>
              </a:ext>
            </a:extLst>
          </p:cNvPr>
          <p:cNvSpPr>
            <a:spLocks noGrp="1"/>
          </p:cNvSpPr>
          <p:nvPr>
            <p:ph type="body" sz="quarter" idx="16" hasCustomPrompt="1"/>
          </p:nvPr>
        </p:nvSpPr>
        <p:spPr>
          <a:xfrm>
            <a:off x="740228" y="1307462"/>
            <a:ext cx="10711543" cy="825500"/>
          </a:xfrm>
        </p:spPr>
        <p:txBody>
          <a:bodyPr/>
          <a:lstStyle>
            <a:lvl1pPr marL="0" marR="0" indent="0" algn="l" defTabSz="914400" rtl="0" eaLnBrk="0" fontAlgn="base" latinLnBrk="0" hangingPunct="0">
              <a:lnSpc>
                <a:spcPct val="100000"/>
              </a:lnSpc>
              <a:spcBef>
                <a:spcPts val="600"/>
              </a:spcBef>
              <a:spcAft>
                <a:spcPct val="0"/>
              </a:spcAft>
              <a:buClrTx/>
              <a:buSzTx/>
              <a:buFontTx/>
              <a:buNone/>
              <a:tabLst/>
              <a:defRPr sz="2000">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a:t>Click to add content.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a:t>
            </a: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
        <p:nvSpPr>
          <p:cNvPr id="5" name="Picture Placeholder 4">
            <a:extLst>
              <a:ext uri="{FF2B5EF4-FFF2-40B4-BE49-F238E27FC236}">
                <a16:creationId xmlns:a16="http://schemas.microsoft.com/office/drawing/2014/main" id="{81A3663D-1B8C-C824-C7CF-41B9E80BDD28}"/>
              </a:ext>
            </a:extLst>
          </p:cNvPr>
          <p:cNvSpPr>
            <a:spLocks noGrp="1"/>
          </p:cNvSpPr>
          <p:nvPr>
            <p:ph type="pic" sz="quarter" idx="23"/>
          </p:nvPr>
        </p:nvSpPr>
        <p:spPr>
          <a:xfrm>
            <a:off x="742950" y="4316747"/>
            <a:ext cx="5200650" cy="1612900"/>
          </a:xfrm>
        </p:spPr>
        <p:txBody>
          <a:bodyPr/>
          <a:lstStyle/>
          <a:p>
            <a:endParaRPr lang="en-US"/>
          </a:p>
        </p:txBody>
      </p:sp>
      <p:sp>
        <p:nvSpPr>
          <p:cNvPr id="12" name="Picture Placeholder 4">
            <a:extLst>
              <a:ext uri="{FF2B5EF4-FFF2-40B4-BE49-F238E27FC236}">
                <a16:creationId xmlns:a16="http://schemas.microsoft.com/office/drawing/2014/main" id="{BD70375B-824A-4FDD-8853-6162FA066C41}"/>
              </a:ext>
            </a:extLst>
          </p:cNvPr>
          <p:cNvSpPr>
            <a:spLocks noGrp="1"/>
          </p:cNvSpPr>
          <p:nvPr>
            <p:ph type="pic" sz="quarter" idx="24"/>
          </p:nvPr>
        </p:nvSpPr>
        <p:spPr>
          <a:xfrm>
            <a:off x="6122054" y="4316747"/>
            <a:ext cx="5200650" cy="1612900"/>
          </a:xfrm>
        </p:spPr>
        <p:txBody>
          <a:bodyPr/>
          <a:lstStyle/>
          <a:p>
            <a:endParaRPr lang="en-US"/>
          </a:p>
        </p:txBody>
      </p:sp>
    </p:spTree>
    <p:extLst>
      <p:ext uri="{BB962C8B-B14F-4D97-AF65-F5344CB8AC3E}">
        <p14:creationId xmlns:p14="http://schemas.microsoft.com/office/powerpoint/2010/main" val="15464162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Se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4" y="1518055"/>
            <a:ext cx="10579129"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2141814"/>
            <a:ext cx="5200024" cy="3562595"/>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4" name="Text Placeholder 3"/>
          <p:cNvSpPr>
            <a:spLocks noGrp="1"/>
          </p:cNvSpPr>
          <p:nvPr>
            <p:ph type="body" sz="quarter" idx="18" hasCustomPrompt="1"/>
          </p:nvPr>
        </p:nvSpPr>
        <p:spPr>
          <a:xfrm>
            <a:off x="6122680" y="2141814"/>
            <a:ext cx="5200024" cy="3562595"/>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679453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Section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4" y="1518055"/>
            <a:ext cx="10579129"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2141815"/>
            <a:ext cx="5200024" cy="1742614"/>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a:t>
            </a:r>
          </a:p>
        </p:txBody>
      </p:sp>
      <p:sp>
        <p:nvSpPr>
          <p:cNvPr id="14" name="Text Placeholder 3"/>
          <p:cNvSpPr>
            <a:spLocks noGrp="1"/>
          </p:cNvSpPr>
          <p:nvPr>
            <p:ph type="body" sz="quarter" idx="18" hasCustomPrompt="1"/>
          </p:nvPr>
        </p:nvSpPr>
        <p:spPr>
          <a:xfrm>
            <a:off x="6122680" y="2141814"/>
            <a:ext cx="5200024" cy="3562595"/>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743574" y="3920391"/>
            <a:ext cx="5200024" cy="1742614"/>
          </a:xfrm>
        </p:spPr>
        <p:txBody>
          <a:bodyPr/>
          <a:lstStyle/>
          <a:p>
            <a:endParaRPr lang="en-US" dirty="0"/>
          </a:p>
        </p:txBody>
      </p:sp>
    </p:spTree>
    <p:extLst>
      <p:ext uri="{BB962C8B-B14F-4D97-AF65-F5344CB8AC3E}">
        <p14:creationId xmlns:p14="http://schemas.microsoft.com/office/powerpoint/2010/main" val="838045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lnSpc>
                <a:spcPct val="100000"/>
              </a:lnSpc>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0570013D-3B1C-4AF8-AD98-AB90ACB2D259}"/>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1035067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Imag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664494"/>
            <a:ext cx="5200024" cy="1793081"/>
          </a:xfrm>
        </p:spPr>
        <p:txBody>
          <a:bodyPr>
            <a:normAutofit/>
          </a:bodyPr>
          <a:lstStyle>
            <a:lvl1pPr marL="0" indent="0">
              <a:lnSpc>
                <a:spcPct val="100000"/>
              </a:lnSpc>
              <a:spcBef>
                <a:spcPts val="600"/>
              </a:spcBef>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743574" y="3521869"/>
            <a:ext cx="5200024" cy="2141136"/>
          </a:xfrm>
        </p:spPr>
        <p:txBody>
          <a:bodyPr/>
          <a:lstStyle/>
          <a:p>
            <a:endParaRPr lang="en-US" dirty="0"/>
          </a:p>
        </p:txBody>
      </p:sp>
      <p:sp>
        <p:nvSpPr>
          <p:cNvPr id="6" name="Picture Placeholder 5">
            <a:extLst>
              <a:ext uri="{FF2B5EF4-FFF2-40B4-BE49-F238E27FC236}">
                <a16:creationId xmlns:a16="http://schemas.microsoft.com/office/drawing/2014/main" id="{E6DBC352-4EC3-4444-88AA-46EC23FA4DCF}"/>
              </a:ext>
            </a:extLst>
          </p:cNvPr>
          <p:cNvSpPr>
            <a:spLocks noGrp="1"/>
          </p:cNvSpPr>
          <p:nvPr>
            <p:ph type="pic" sz="quarter" idx="23"/>
          </p:nvPr>
        </p:nvSpPr>
        <p:spPr>
          <a:xfrm>
            <a:off x="6072187" y="1664494"/>
            <a:ext cx="5267325" cy="3998119"/>
          </a:xfrm>
        </p:spPr>
        <p:txBody>
          <a:bodyPr/>
          <a:lstStyle/>
          <a:p>
            <a:endParaRPr lang="en-US"/>
          </a:p>
        </p:txBody>
      </p:sp>
    </p:spTree>
    <p:extLst>
      <p:ext uri="{BB962C8B-B14F-4D97-AF65-F5344CB8AC3E}">
        <p14:creationId xmlns:p14="http://schemas.microsoft.com/office/powerpoint/2010/main" val="39915223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Section, Imag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4" y="1518055"/>
            <a:ext cx="10579129"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2141815"/>
            <a:ext cx="5200024" cy="1742614"/>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743574" y="3920391"/>
            <a:ext cx="5200024" cy="1742614"/>
          </a:xfrm>
        </p:spPr>
        <p:txBody>
          <a:bodyPr/>
          <a:lstStyle/>
          <a:p>
            <a:endParaRPr lang="en-US" dirty="0"/>
          </a:p>
        </p:txBody>
      </p:sp>
      <p:sp>
        <p:nvSpPr>
          <p:cNvPr id="6" name="Picture Placeholder 5">
            <a:extLst>
              <a:ext uri="{FF2B5EF4-FFF2-40B4-BE49-F238E27FC236}">
                <a16:creationId xmlns:a16="http://schemas.microsoft.com/office/drawing/2014/main" id="{E6DBC352-4EC3-4444-88AA-46EC23FA4DCF}"/>
              </a:ext>
            </a:extLst>
          </p:cNvPr>
          <p:cNvSpPr>
            <a:spLocks noGrp="1"/>
          </p:cNvSpPr>
          <p:nvPr>
            <p:ph type="pic" sz="quarter" idx="23"/>
          </p:nvPr>
        </p:nvSpPr>
        <p:spPr>
          <a:xfrm>
            <a:off x="6072187" y="2141538"/>
            <a:ext cx="5267325" cy="3521075"/>
          </a:xfrm>
        </p:spPr>
        <p:txBody>
          <a:bodyPr/>
          <a:lstStyle/>
          <a:p>
            <a:endParaRPr lang="en-US"/>
          </a:p>
        </p:txBody>
      </p:sp>
    </p:spTree>
    <p:extLst>
      <p:ext uri="{BB962C8B-B14F-4D97-AF65-F5344CB8AC3E}">
        <p14:creationId xmlns:p14="http://schemas.microsoft.com/office/powerpoint/2010/main" val="3770670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s with Section, Imag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2" y="3486150"/>
            <a:ext cx="5200026" cy="398279"/>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1518057"/>
            <a:ext cx="5200024" cy="1873930"/>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743574" y="3920391"/>
            <a:ext cx="5200024" cy="1742614"/>
          </a:xfrm>
        </p:spPr>
        <p:txBody>
          <a:bodyPr/>
          <a:lstStyle/>
          <a:p>
            <a:endParaRPr lang="en-US" dirty="0"/>
          </a:p>
        </p:txBody>
      </p:sp>
      <p:sp>
        <p:nvSpPr>
          <p:cNvPr id="6" name="Picture Placeholder 5">
            <a:extLst>
              <a:ext uri="{FF2B5EF4-FFF2-40B4-BE49-F238E27FC236}">
                <a16:creationId xmlns:a16="http://schemas.microsoft.com/office/drawing/2014/main" id="{E6DBC352-4EC3-4444-88AA-46EC23FA4DCF}"/>
              </a:ext>
            </a:extLst>
          </p:cNvPr>
          <p:cNvSpPr>
            <a:spLocks noGrp="1"/>
          </p:cNvSpPr>
          <p:nvPr>
            <p:ph type="pic" sz="quarter" idx="23"/>
          </p:nvPr>
        </p:nvSpPr>
        <p:spPr>
          <a:xfrm>
            <a:off x="6072187" y="1518056"/>
            <a:ext cx="5267325" cy="2296707"/>
          </a:xfrm>
        </p:spPr>
        <p:txBody>
          <a:bodyPr/>
          <a:lstStyle/>
          <a:p>
            <a:endParaRPr lang="en-US" dirty="0"/>
          </a:p>
        </p:txBody>
      </p:sp>
      <p:sp>
        <p:nvSpPr>
          <p:cNvPr id="8" name="Text Placeholder 3">
            <a:extLst>
              <a:ext uri="{FF2B5EF4-FFF2-40B4-BE49-F238E27FC236}">
                <a16:creationId xmlns:a16="http://schemas.microsoft.com/office/drawing/2014/main" id="{132852D7-7305-4783-BC51-A96CDD825281}"/>
              </a:ext>
            </a:extLst>
          </p:cNvPr>
          <p:cNvSpPr>
            <a:spLocks noGrp="1"/>
          </p:cNvSpPr>
          <p:nvPr>
            <p:ph type="body" sz="quarter" idx="24" hasCustomPrompt="1"/>
          </p:nvPr>
        </p:nvSpPr>
        <p:spPr>
          <a:xfrm>
            <a:off x="6072187" y="3942432"/>
            <a:ext cx="5250516" cy="1742614"/>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a:t>
            </a:r>
          </a:p>
        </p:txBody>
      </p:sp>
    </p:spTree>
    <p:extLst>
      <p:ext uri="{BB962C8B-B14F-4D97-AF65-F5344CB8AC3E}">
        <p14:creationId xmlns:p14="http://schemas.microsoft.com/office/powerpoint/2010/main" val="1562884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with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93194" y="3544187"/>
            <a:ext cx="5150404" cy="2167309"/>
          </a:xfrm>
        </p:spPr>
        <p:txBody>
          <a:bodyPr>
            <a:noAutofit/>
          </a:bodyPr>
          <a:lstStyle>
            <a:lvl1pPr marL="0" indent="0">
              <a:buClr>
                <a:srgbClr val="004A78"/>
              </a:buClr>
              <a:buFont typeface="Arial" charset="0"/>
              <a:buNone/>
              <a:defRPr sz="24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a:t>
            </a:r>
          </a:p>
        </p:txBody>
      </p:sp>
      <p:sp>
        <p:nvSpPr>
          <p:cNvPr id="14" name="Text Placeholder 3"/>
          <p:cNvSpPr>
            <a:spLocks noGrp="1"/>
          </p:cNvSpPr>
          <p:nvPr>
            <p:ph type="body" sz="quarter" idx="18" hasCustomPrompt="1"/>
          </p:nvPr>
        </p:nvSpPr>
        <p:spPr>
          <a:xfrm>
            <a:off x="793194" y="1658681"/>
            <a:ext cx="10529510" cy="1885506"/>
          </a:xfrm>
        </p:spPr>
        <p:txBody>
          <a:bodyPr>
            <a:noAutofit/>
          </a:bodyPr>
          <a:lstStyle>
            <a:lvl1pPr>
              <a:buClr>
                <a:srgbClr val="004A78"/>
              </a:buClr>
              <a:defRPr sz="24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6039293" y="3629248"/>
            <a:ext cx="5314507" cy="2075162"/>
          </a:xfrm>
        </p:spPr>
        <p:txBody>
          <a:bodyPr/>
          <a:lstStyle/>
          <a:p>
            <a:endParaRPr lang="en-US" dirty="0"/>
          </a:p>
        </p:txBody>
      </p:sp>
    </p:spTree>
    <p:extLst>
      <p:ext uri="{BB962C8B-B14F-4D97-AF65-F5344CB8AC3E}">
        <p14:creationId xmlns:p14="http://schemas.microsoft.com/office/powerpoint/2010/main" val="2737897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with Two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531089"/>
            <a:ext cx="5200024" cy="2105246"/>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4" name="Text Placeholder 3"/>
          <p:cNvSpPr>
            <a:spLocks noGrp="1"/>
          </p:cNvSpPr>
          <p:nvPr>
            <p:ph type="body" sz="quarter" idx="18" hasCustomPrompt="1"/>
          </p:nvPr>
        </p:nvSpPr>
        <p:spPr>
          <a:xfrm>
            <a:off x="6058884" y="1531089"/>
            <a:ext cx="5200024" cy="2105246"/>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6" name="Picture Placeholder 5">
            <a:extLst>
              <a:ext uri="{FF2B5EF4-FFF2-40B4-BE49-F238E27FC236}">
                <a16:creationId xmlns:a16="http://schemas.microsoft.com/office/drawing/2014/main" id="{7AA9C5A4-F6E1-4AC4-ABB3-A6B1A6CDECC6}"/>
              </a:ext>
            </a:extLst>
          </p:cNvPr>
          <p:cNvSpPr>
            <a:spLocks noGrp="1"/>
          </p:cNvSpPr>
          <p:nvPr>
            <p:ph type="pic" sz="quarter" idx="23"/>
          </p:nvPr>
        </p:nvSpPr>
        <p:spPr>
          <a:xfrm>
            <a:off x="743576" y="3699589"/>
            <a:ext cx="5199062" cy="2048750"/>
          </a:xfrm>
        </p:spPr>
        <p:txBody>
          <a:bodyPr/>
          <a:lstStyle/>
          <a:p>
            <a:endParaRPr lang="en-US"/>
          </a:p>
        </p:txBody>
      </p:sp>
      <p:sp>
        <p:nvSpPr>
          <p:cNvPr id="8" name="Picture Placeholder 5">
            <a:extLst>
              <a:ext uri="{FF2B5EF4-FFF2-40B4-BE49-F238E27FC236}">
                <a16:creationId xmlns:a16="http://schemas.microsoft.com/office/drawing/2014/main" id="{61FEC39F-B328-4CE7-2F1D-35822585607B}"/>
              </a:ext>
            </a:extLst>
          </p:cNvPr>
          <p:cNvSpPr>
            <a:spLocks noGrp="1"/>
          </p:cNvSpPr>
          <p:nvPr>
            <p:ph type="pic" sz="quarter" idx="24"/>
          </p:nvPr>
        </p:nvSpPr>
        <p:spPr>
          <a:xfrm>
            <a:off x="6058884" y="3699589"/>
            <a:ext cx="5199062" cy="2048750"/>
          </a:xfrm>
        </p:spPr>
        <p:txBody>
          <a:bodyPr/>
          <a:lstStyle/>
          <a:p>
            <a:endParaRPr lang="en-US"/>
          </a:p>
        </p:txBody>
      </p:sp>
    </p:spTree>
    <p:extLst>
      <p:ext uri="{BB962C8B-B14F-4D97-AF65-F5344CB8AC3E}">
        <p14:creationId xmlns:p14="http://schemas.microsoft.com/office/powerpoint/2010/main" val="1490737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with Imag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531089"/>
            <a:ext cx="5200024" cy="2105246"/>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4" name="Text Placeholder 3"/>
          <p:cNvSpPr>
            <a:spLocks noGrp="1"/>
          </p:cNvSpPr>
          <p:nvPr>
            <p:ph type="body" sz="quarter" idx="18" hasCustomPrompt="1"/>
          </p:nvPr>
        </p:nvSpPr>
        <p:spPr>
          <a:xfrm>
            <a:off x="6058884" y="1531089"/>
            <a:ext cx="5200024" cy="2105246"/>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6058884" y="3700130"/>
            <a:ext cx="5200024" cy="2048208"/>
          </a:xfrm>
        </p:spPr>
        <p:txBody>
          <a:bodyPr/>
          <a:lstStyle/>
          <a:p>
            <a:endParaRPr lang="en-US" dirty="0"/>
          </a:p>
        </p:txBody>
      </p:sp>
      <p:sp>
        <p:nvSpPr>
          <p:cNvPr id="6" name="Picture Placeholder 5">
            <a:extLst>
              <a:ext uri="{FF2B5EF4-FFF2-40B4-BE49-F238E27FC236}">
                <a16:creationId xmlns:a16="http://schemas.microsoft.com/office/drawing/2014/main" id="{7AA9C5A4-F6E1-4AC4-ABB3-A6B1A6CDECC6}"/>
              </a:ext>
            </a:extLst>
          </p:cNvPr>
          <p:cNvSpPr>
            <a:spLocks noGrp="1"/>
          </p:cNvSpPr>
          <p:nvPr>
            <p:ph type="pic" sz="quarter" idx="23"/>
          </p:nvPr>
        </p:nvSpPr>
        <p:spPr>
          <a:xfrm>
            <a:off x="743576" y="3699589"/>
            <a:ext cx="5199062" cy="2048750"/>
          </a:xfrm>
        </p:spPr>
        <p:txBody>
          <a:bodyPr/>
          <a:lstStyle/>
          <a:p>
            <a:endParaRPr lang="en-US"/>
          </a:p>
        </p:txBody>
      </p:sp>
    </p:spTree>
    <p:extLst>
      <p:ext uri="{BB962C8B-B14F-4D97-AF65-F5344CB8AC3E}">
        <p14:creationId xmlns:p14="http://schemas.microsoft.com/office/powerpoint/2010/main" val="30130763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with Two Tab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531089"/>
            <a:ext cx="5200024" cy="2105246"/>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4" name="Text Placeholder 3"/>
          <p:cNvSpPr>
            <a:spLocks noGrp="1"/>
          </p:cNvSpPr>
          <p:nvPr>
            <p:ph type="body" sz="quarter" idx="18" hasCustomPrompt="1"/>
          </p:nvPr>
        </p:nvSpPr>
        <p:spPr>
          <a:xfrm>
            <a:off x="6058884" y="1531089"/>
            <a:ext cx="5200024" cy="2105246"/>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6058884" y="3700130"/>
            <a:ext cx="5200024" cy="2048208"/>
          </a:xfrm>
        </p:spPr>
        <p:txBody>
          <a:bodyPr/>
          <a:lstStyle/>
          <a:p>
            <a:endParaRPr lang="en-US" dirty="0"/>
          </a:p>
        </p:txBody>
      </p:sp>
      <p:sp>
        <p:nvSpPr>
          <p:cNvPr id="7" name="Table Placeholder 6">
            <a:extLst>
              <a:ext uri="{FF2B5EF4-FFF2-40B4-BE49-F238E27FC236}">
                <a16:creationId xmlns:a16="http://schemas.microsoft.com/office/drawing/2014/main" id="{56099177-DEE6-411F-9E87-D1D3CED5105A}"/>
              </a:ext>
            </a:extLst>
          </p:cNvPr>
          <p:cNvSpPr>
            <a:spLocks noGrp="1"/>
          </p:cNvSpPr>
          <p:nvPr>
            <p:ph type="tbl" sz="quarter" idx="23"/>
          </p:nvPr>
        </p:nvSpPr>
        <p:spPr>
          <a:xfrm>
            <a:off x="742950" y="3714347"/>
            <a:ext cx="5200650" cy="2033991"/>
          </a:xfrm>
        </p:spPr>
        <p:txBody>
          <a:bodyPr/>
          <a:lstStyle/>
          <a:p>
            <a:endParaRPr lang="en-US"/>
          </a:p>
        </p:txBody>
      </p:sp>
    </p:spTree>
    <p:extLst>
      <p:ext uri="{BB962C8B-B14F-4D97-AF65-F5344CB8AC3E}">
        <p14:creationId xmlns:p14="http://schemas.microsoft.com/office/powerpoint/2010/main" val="1332830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s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596327"/>
            <a:ext cx="5200024" cy="3770152"/>
          </a:xfrm>
        </p:spPr>
        <p:txBody>
          <a:bodyPr>
            <a:normAutofit/>
          </a:bodyPr>
          <a:lstStyle>
            <a:lvl1pPr marL="0" indent="0">
              <a:lnSpc>
                <a:spcPct val="100000"/>
              </a:lnSpc>
              <a:spcBef>
                <a:spcPts val="600"/>
              </a:spcBef>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 Fermentum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4" name="Text Placeholder 3"/>
          <p:cNvSpPr>
            <a:spLocks noGrp="1"/>
          </p:cNvSpPr>
          <p:nvPr>
            <p:ph type="body" sz="quarter" idx="18" hasCustomPrompt="1"/>
          </p:nvPr>
        </p:nvSpPr>
        <p:spPr>
          <a:xfrm>
            <a:off x="6122680" y="1596326"/>
            <a:ext cx="5200024" cy="3770153"/>
          </a:xfrm>
        </p:spPr>
        <p:txBody>
          <a:bodyPr>
            <a:normAutofit/>
          </a:bodyPr>
          <a:lstStyle>
            <a:lvl1pPr>
              <a:lnSpc>
                <a:spcPct val="100000"/>
              </a:lnSpc>
              <a:spcBef>
                <a:spcPts val="600"/>
              </a:spcBef>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8278831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Rows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499014"/>
            <a:ext cx="10579128" cy="2495863"/>
          </a:xfrm>
        </p:spPr>
        <p:txBody>
          <a:bodyPr>
            <a:noAutofit/>
          </a:bodyPr>
          <a:lstStyle>
            <a:lvl1pPr marL="0" indent="0">
              <a:lnSpc>
                <a:spcPct val="100000"/>
              </a:lnSpc>
              <a:spcBef>
                <a:spcPts val="1000"/>
              </a:spcBef>
              <a:buClr>
                <a:srgbClr val="004A78"/>
              </a:buClr>
              <a:buFont typeface="Arial" charset="0"/>
              <a:buNone/>
              <a:defRPr sz="24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 </a:t>
            </a:r>
          </a:p>
        </p:txBody>
      </p:sp>
      <p:sp>
        <p:nvSpPr>
          <p:cNvPr id="14" name="Text Placeholder 3"/>
          <p:cNvSpPr>
            <a:spLocks noGrp="1"/>
          </p:cNvSpPr>
          <p:nvPr>
            <p:ph type="body" sz="quarter" idx="18" hasCustomPrompt="1"/>
          </p:nvPr>
        </p:nvSpPr>
        <p:spPr>
          <a:xfrm>
            <a:off x="743576" y="4054837"/>
            <a:ext cx="10579128" cy="1663909"/>
          </a:xfrm>
        </p:spPr>
        <p:txBody>
          <a:bodyPr>
            <a:normAutofit/>
          </a:bodyPr>
          <a:lstStyle>
            <a:lvl1pPr>
              <a:lnSpc>
                <a:spcPct val="100000"/>
              </a:lnSpc>
              <a:spcBef>
                <a:spcPts val="1000"/>
              </a:spcBef>
              <a:buClr>
                <a:srgbClr val="004A78"/>
              </a:buClr>
              <a:defRPr sz="24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8020658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Conten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596327"/>
            <a:ext cx="5200024" cy="2008808"/>
          </a:xfrm>
        </p:spPr>
        <p:txBody>
          <a:bodyPr>
            <a:normAutofit/>
          </a:bodyPr>
          <a:lstStyle>
            <a:lvl1pPr marL="0" indent="0">
              <a:lnSpc>
                <a:spcPct val="100000"/>
              </a:lnSpc>
              <a:spcBef>
                <a:spcPts val="600"/>
              </a:spcBef>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4" name="Text Placeholder 3"/>
          <p:cNvSpPr>
            <a:spLocks noGrp="1"/>
          </p:cNvSpPr>
          <p:nvPr>
            <p:ph type="body" sz="quarter" idx="18" hasCustomPrompt="1"/>
          </p:nvPr>
        </p:nvSpPr>
        <p:spPr>
          <a:xfrm>
            <a:off x="6122680" y="1596326"/>
            <a:ext cx="5200024" cy="4144907"/>
          </a:xfrm>
        </p:spPr>
        <p:txBody>
          <a:bodyPr>
            <a:normAutofit/>
          </a:bodyPr>
          <a:lstStyle>
            <a:lvl1pPr>
              <a:lnSpc>
                <a:spcPct val="100000"/>
              </a:lnSpc>
              <a:spcBef>
                <a:spcPts val="600"/>
              </a:spcBef>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Picture Placeholder 4">
            <a:extLst>
              <a:ext uri="{FF2B5EF4-FFF2-40B4-BE49-F238E27FC236}">
                <a16:creationId xmlns:a16="http://schemas.microsoft.com/office/drawing/2014/main" id="{4BBC8357-3E99-4156-9AE6-DD43579C6DDA}"/>
              </a:ext>
            </a:extLst>
          </p:cNvPr>
          <p:cNvSpPr>
            <a:spLocks noGrp="1"/>
          </p:cNvSpPr>
          <p:nvPr>
            <p:ph type="pic" sz="quarter" idx="19"/>
          </p:nvPr>
        </p:nvSpPr>
        <p:spPr>
          <a:xfrm>
            <a:off x="742950" y="3695700"/>
            <a:ext cx="5200650" cy="2046288"/>
          </a:xfrm>
        </p:spPr>
        <p:txBody>
          <a:bodyPr/>
          <a:lstStyle/>
          <a:p>
            <a:endParaRPr lang="en-US"/>
          </a:p>
        </p:txBody>
      </p:sp>
    </p:spTree>
    <p:extLst>
      <p:ext uri="{BB962C8B-B14F-4D97-AF65-F5344CB8AC3E}">
        <p14:creationId xmlns:p14="http://schemas.microsoft.com/office/powerpoint/2010/main" val="738750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Stack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495245"/>
            <a:ext cx="10711543" cy="2356466"/>
          </a:xfrm>
        </p:spPr>
        <p:txBody>
          <a:bodyPr>
            <a:noAutofit/>
          </a:bodyPr>
          <a:lstStyle>
            <a:lvl1pPr marL="0" indent="0" algn="l">
              <a:lnSpc>
                <a:spcPct val="100000"/>
              </a:lnSpc>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p:txBody>
      </p:sp>
      <p:sp>
        <p:nvSpPr>
          <p:cNvPr id="7" name="Footer">
            <a:extLst>
              <a:ext uri="{FF2B5EF4-FFF2-40B4-BE49-F238E27FC236}">
                <a16:creationId xmlns:a16="http://schemas.microsoft.com/office/drawing/2014/main" id="{0570013D-3B1C-4AF8-AD98-AB90ACB2D259}"/>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9" name="Text Placeholder 5">
            <a:extLst>
              <a:ext uri="{FF2B5EF4-FFF2-40B4-BE49-F238E27FC236}">
                <a16:creationId xmlns:a16="http://schemas.microsoft.com/office/drawing/2014/main" id="{2DAA7B3B-1E0E-9429-A072-5527033175F1}"/>
              </a:ext>
            </a:extLst>
          </p:cNvPr>
          <p:cNvSpPr>
            <a:spLocks noGrp="1"/>
          </p:cNvSpPr>
          <p:nvPr>
            <p:ph type="body" sz="quarter" idx="16" hasCustomPrompt="1"/>
          </p:nvPr>
        </p:nvSpPr>
        <p:spPr>
          <a:xfrm>
            <a:off x="743576" y="3851712"/>
            <a:ext cx="10711543" cy="1922163"/>
          </a:xfrm>
        </p:spPr>
        <p:txBody>
          <a:bodyPr>
            <a:noAutofit/>
          </a:bodyPr>
          <a:lstStyle>
            <a:lvl1pPr marL="0" indent="0" algn="l">
              <a:lnSpc>
                <a:spcPct val="100000"/>
              </a:lnSpc>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p>
        </p:txBody>
      </p:sp>
    </p:spTree>
    <p:extLst>
      <p:ext uri="{BB962C8B-B14F-4D97-AF65-F5344CB8AC3E}">
        <p14:creationId xmlns:p14="http://schemas.microsoft.com/office/powerpoint/2010/main" val="7613149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Content with SEction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2143462"/>
            <a:ext cx="5200024" cy="200880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4" name="Text Placeholder 3"/>
          <p:cNvSpPr>
            <a:spLocks noGrp="1"/>
          </p:cNvSpPr>
          <p:nvPr>
            <p:ph type="body" sz="quarter" idx="18" hasCustomPrompt="1"/>
          </p:nvPr>
        </p:nvSpPr>
        <p:spPr>
          <a:xfrm>
            <a:off x="6122680" y="2143461"/>
            <a:ext cx="5200024" cy="3710195"/>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Picture Placeholder 4">
            <a:extLst>
              <a:ext uri="{FF2B5EF4-FFF2-40B4-BE49-F238E27FC236}">
                <a16:creationId xmlns:a16="http://schemas.microsoft.com/office/drawing/2014/main" id="{4BBC8357-3E99-4156-9AE6-DD43579C6DDA}"/>
              </a:ext>
            </a:extLst>
          </p:cNvPr>
          <p:cNvSpPr>
            <a:spLocks noGrp="1"/>
          </p:cNvSpPr>
          <p:nvPr>
            <p:ph type="pic" sz="quarter" idx="19"/>
          </p:nvPr>
        </p:nvSpPr>
        <p:spPr>
          <a:xfrm>
            <a:off x="742950" y="4242835"/>
            <a:ext cx="5200650" cy="1610821"/>
          </a:xfrm>
        </p:spPr>
        <p:txBody>
          <a:bodyPr/>
          <a:lstStyle/>
          <a:p>
            <a:endParaRPr lang="en-US"/>
          </a:p>
        </p:txBody>
      </p:sp>
      <p:sp>
        <p:nvSpPr>
          <p:cNvPr id="7" name="Text Placeholder 5">
            <a:extLst>
              <a:ext uri="{FF2B5EF4-FFF2-40B4-BE49-F238E27FC236}">
                <a16:creationId xmlns:a16="http://schemas.microsoft.com/office/drawing/2014/main" id="{8444C66A-1B54-4533-8FE1-8117CA7502E1}"/>
              </a:ext>
            </a:extLst>
          </p:cNvPr>
          <p:cNvSpPr>
            <a:spLocks noGrp="1"/>
          </p:cNvSpPr>
          <p:nvPr>
            <p:ph type="body" sz="quarter" idx="21" hasCustomPrompt="1"/>
          </p:nvPr>
        </p:nvSpPr>
        <p:spPr>
          <a:xfrm>
            <a:off x="743574" y="1593005"/>
            <a:ext cx="10579129"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Tree>
    <p:extLst>
      <p:ext uri="{BB962C8B-B14F-4D97-AF65-F5344CB8AC3E}">
        <p14:creationId xmlns:p14="http://schemas.microsoft.com/office/powerpoint/2010/main" val="41496303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516101"/>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516101"/>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516101"/>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3EABB9F7-0E63-4C11-89F0-5D4EE5D0E201}"/>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1377184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ln>
                  <a:solidFill>
                    <a:srgbClr val="000000"/>
                  </a:solidFill>
                </a:ln>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labore et dolore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95AC73A5-F85D-40B2-8EEE-19F048BABEE6}"/>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14748055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7" y="1410347"/>
            <a:ext cx="10721999" cy="4169044"/>
          </a:xfrm>
        </p:spPr>
        <p:txBody>
          <a:bodyPr/>
          <a:lstStyle/>
          <a:p>
            <a:r>
              <a:rPr lang="en-US" dirty="0"/>
              <a:t>Click icon to </a:t>
            </a:r>
            <a:r>
              <a:rPr lang="en-US"/>
              <a:t>add picture</a:t>
            </a:r>
            <a:endParaRPr lang="en-US" dirty="0"/>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546014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871192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wo_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hasCustomPrompt="1"/>
          </p:nvPr>
        </p:nvSpPr>
        <p:spPr>
          <a:xfrm>
            <a:off x="733118" y="1620838"/>
            <a:ext cx="10620682" cy="83707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6" name="Picture Placeholder 5"/>
          <p:cNvSpPr>
            <a:spLocks noGrp="1"/>
          </p:cNvSpPr>
          <p:nvPr>
            <p:ph type="pic" sz="quarter" idx="10"/>
          </p:nvPr>
        </p:nvSpPr>
        <p:spPr>
          <a:xfrm>
            <a:off x="733117" y="2538376"/>
            <a:ext cx="10620681" cy="1909267"/>
          </a:xfrm>
        </p:spPr>
        <p:txBody>
          <a:bodyPr/>
          <a:lstStyle/>
          <a:p>
            <a:r>
              <a:rPr lang="en-US" dirty="0"/>
              <a:t>Click icon to </a:t>
            </a:r>
            <a:r>
              <a:rPr lang="en-US"/>
              <a:t>add picture</a:t>
            </a:r>
            <a:endParaRPr lang="en-US" dirty="0"/>
          </a:p>
        </p:txBody>
      </p:sp>
      <p:sp>
        <p:nvSpPr>
          <p:cNvPr id="8" name="Text Placeholder 9">
            <a:extLst>
              <a:ext uri="{FF2B5EF4-FFF2-40B4-BE49-F238E27FC236}">
                <a16:creationId xmlns:a16="http://schemas.microsoft.com/office/drawing/2014/main" id="{10FB200A-F692-41F0-90CC-375B18C05D31}"/>
              </a:ext>
            </a:extLst>
          </p:cNvPr>
          <p:cNvSpPr>
            <a:spLocks noGrp="1"/>
          </p:cNvSpPr>
          <p:nvPr>
            <p:ph type="body" sz="quarter" idx="12" hasCustomPrompt="1"/>
          </p:nvPr>
        </p:nvSpPr>
        <p:spPr>
          <a:xfrm>
            <a:off x="733116" y="4578244"/>
            <a:ext cx="10620682" cy="83707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79082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Sections Two Columns and Ima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6124352" y="3600893"/>
            <a:ext cx="5257798" cy="2147777"/>
          </a:xfrm>
        </p:spPr>
        <p:txBody>
          <a:bodyPr/>
          <a:lstStyle/>
          <a:p>
            <a:r>
              <a:rPr lang="en-US" dirty="0"/>
              <a:t>Click icon to </a:t>
            </a:r>
            <a:r>
              <a:rPr lang="en-US"/>
              <a:t>add picture</a:t>
            </a:r>
            <a:endParaRPr lang="en-US" dirty="0"/>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9" name="Text Placeholder 5">
            <a:extLst>
              <a:ext uri="{FF2B5EF4-FFF2-40B4-BE49-F238E27FC236}">
                <a16:creationId xmlns:a16="http://schemas.microsoft.com/office/drawing/2014/main" id="{0F2BA215-4436-45C0-A4AD-325A0A9D08CA}"/>
              </a:ext>
            </a:extLst>
          </p:cNvPr>
          <p:cNvSpPr>
            <a:spLocks noGrp="1"/>
          </p:cNvSpPr>
          <p:nvPr>
            <p:ph type="body" sz="quarter" idx="21" hasCustomPrompt="1"/>
          </p:nvPr>
        </p:nvSpPr>
        <p:spPr>
          <a:xfrm>
            <a:off x="704766" y="1536487"/>
            <a:ext cx="5362882"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a:extLst>
              <a:ext uri="{FF2B5EF4-FFF2-40B4-BE49-F238E27FC236}">
                <a16:creationId xmlns:a16="http://schemas.microsoft.com/office/drawing/2014/main" id="{FD16F9F0-2F6A-4A5C-9862-9C1B7C28E084}"/>
              </a:ext>
            </a:extLst>
          </p:cNvPr>
          <p:cNvSpPr>
            <a:spLocks noGrp="1"/>
          </p:cNvSpPr>
          <p:nvPr>
            <p:ph type="body" sz="quarter" idx="22" hasCustomPrompt="1"/>
          </p:nvPr>
        </p:nvSpPr>
        <p:spPr>
          <a:xfrm>
            <a:off x="6122680" y="1536486"/>
            <a:ext cx="5259470"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2" name="Text Placeholder 1">
            <a:extLst>
              <a:ext uri="{FF2B5EF4-FFF2-40B4-BE49-F238E27FC236}">
                <a16:creationId xmlns:a16="http://schemas.microsoft.com/office/drawing/2014/main" id="{2A755FF3-A642-6FDA-A1ED-D43743042AD8}"/>
              </a:ext>
            </a:extLst>
          </p:cNvPr>
          <p:cNvSpPr>
            <a:spLocks noGrp="1"/>
          </p:cNvSpPr>
          <p:nvPr>
            <p:ph type="body" sz="quarter" idx="15" hasCustomPrompt="1"/>
          </p:nvPr>
        </p:nvSpPr>
        <p:spPr>
          <a:xfrm>
            <a:off x="704766" y="2092271"/>
            <a:ext cx="5362883" cy="3656399"/>
          </a:xfrm>
        </p:spPr>
        <p:txBody>
          <a:bodyPr>
            <a:noAutofit/>
          </a:bodyPr>
          <a:lstStyle>
            <a:lvl1pPr marL="0" indent="0" algn="l">
              <a:buFont typeface="Arial" panose="020B0604020202020204" pitchFamily="34" charset="0"/>
              <a:buNone/>
              <a:defRPr sz="20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a:t>
            </a:r>
            <a:r>
              <a:rPr lang="en-US" dirty="0" err="1"/>
              <a:t>lacus</a:t>
            </a:r>
            <a:r>
              <a:rPr lang="en-US" dirty="0"/>
              <a:t>.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sociis.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13" name="Text Placeholder 1">
            <a:extLst>
              <a:ext uri="{FF2B5EF4-FFF2-40B4-BE49-F238E27FC236}">
                <a16:creationId xmlns:a16="http://schemas.microsoft.com/office/drawing/2014/main" id="{8CAAF508-1A88-756B-0297-754CC6EED50B}"/>
              </a:ext>
            </a:extLst>
          </p:cNvPr>
          <p:cNvSpPr>
            <a:spLocks noGrp="1"/>
          </p:cNvSpPr>
          <p:nvPr>
            <p:ph type="body" sz="quarter" idx="23" hasCustomPrompt="1"/>
          </p:nvPr>
        </p:nvSpPr>
        <p:spPr>
          <a:xfrm>
            <a:off x="6124352" y="2092272"/>
            <a:ext cx="5257798" cy="1508622"/>
          </a:xfrm>
        </p:spPr>
        <p:txBody>
          <a:bodyPr>
            <a:noAutofit/>
          </a:bodyPr>
          <a:lstStyle>
            <a:lvl1pPr marL="0" indent="0" algn="l">
              <a:buFont typeface="Arial" panose="020B0604020202020204" pitchFamily="34" charset="0"/>
              <a:buNone/>
              <a:defRPr sz="20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p>
        </p:txBody>
      </p:sp>
    </p:spTree>
    <p:extLst>
      <p:ext uri="{BB962C8B-B14F-4D97-AF65-F5344CB8AC3E}">
        <p14:creationId xmlns:p14="http://schemas.microsoft.com/office/powerpoint/2010/main" val="26134631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Sections Two Columns, Image and Tab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hasCustomPrompt="1"/>
          </p:nvPr>
        </p:nvSpPr>
        <p:spPr>
          <a:xfrm>
            <a:off x="704766" y="1972220"/>
            <a:ext cx="5362882" cy="1458649"/>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6" name="Picture Placeholder 5"/>
          <p:cNvSpPr>
            <a:spLocks noGrp="1"/>
          </p:cNvSpPr>
          <p:nvPr>
            <p:ph type="pic" sz="quarter" idx="10"/>
          </p:nvPr>
        </p:nvSpPr>
        <p:spPr>
          <a:xfrm>
            <a:off x="6124352" y="3501657"/>
            <a:ext cx="5257798" cy="2147777"/>
          </a:xfrm>
        </p:spPr>
        <p:txBody>
          <a:bodyPr/>
          <a:lstStyle/>
          <a:p>
            <a:r>
              <a:rPr lang="en-US" dirty="0"/>
              <a:t>Click icon to </a:t>
            </a:r>
            <a:r>
              <a:rPr lang="en-US"/>
              <a:t>add picture</a:t>
            </a:r>
            <a:endParaRPr lang="en-US" dirty="0"/>
          </a:p>
        </p:txBody>
      </p:sp>
      <p:sp>
        <p:nvSpPr>
          <p:cNvPr id="8" name="Text Placeholder 9">
            <a:extLst>
              <a:ext uri="{FF2B5EF4-FFF2-40B4-BE49-F238E27FC236}">
                <a16:creationId xmlns:a16="http://schemas.microsoft.com/office/drawing/2014/main" id="{10FB200A-F692-41F0-90CC-375B18C05D31}"/>
              </a:ext>
            </a:extLst>
          </p:cNvPr>
          <p:cNvSpPr>
            <a:spLocks noGrp="1"/>
          </p:cNvSpPr>
          <p:nvPr>
            <p:ph type="body" sz="quarter" idx="12" hasCustomPrompt="1"/>
          </p:nvPr>
        </p:nvSpPr>
        <p:spPr>
          <a:xfrm>
            <a:off x="6124352" y="1972220"/>
            <a:ext cx="5257798" cy="1458649"/>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9" name="Text Placeholder 5">
            <a:extLst>
              <a:ext uri="{FF2B5EF4-FFF2-40B4-BE49-F238E27FC236}">
                <a16:creationId xmlns:a16="http://schemas.microsoft.com/office/drawing/2014/main" id="{0F2BA215-4436-45C0-A4AD-325A0A9D08CA}"/>
              </a:ext>
            </a:extLst>
          </p:cNvPr>
          <p:cNvSpPr>
            <a:spLocks noGrp="1"/>
          </p:cNvSpPr>
          <p:nvPr>
            <p:ph type="body" sz="quarter" idx="21" hasCustomPrompt="1"/>
          </p:nvPr>
        </p:nvSpPr>
        <p:spPr>
          <a:xfrm>
            <a:off x="704766" y="1536488"/>
            <a:ext cx="5362882" cy="334844"/>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r>
              <a:rPr lang="en-US" dirty="0"/>
              <a:t>Section Header</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sp>
        <p:nvSpPr>
          <p:cNvPr id="11" name="Text Placeholder 5">
            <a:extLst>
              <a:ext uri="{FF2B5EF4-FFF2-40B4-BE49-F238E27FC236}">
                <a16:creationId xmlns:a16="http://schemas.microsoft.com/office/drawing/2014/main" id="{FD16F9F0-2F6A-4A5C-9862-9C1B7C28E084}"/>
              </a:ext>
            </a:extLst>
          </p:cNvPr>
          <p:cNvSpPr>
            <a:spLocks noGrp="1"/>
          </p:cNvSpPr>
          <p:nvPr>
            <p:ph type="body" sz="quarter" idx="22" hasCustomPrompt="1"/>
          </p:nvPr>
        </p:nvSpPr>
        <p:spPr>
          <a:xfrm>
            <a:off x="6122680" y="1536487"/>
            <a:ext cx="5259470" cy="334844"/>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able Placeholder 3">
            <a:extLst>
              <a:ext uri="{FF2B5EF4-FFF2-40B4-BE49-F238E27FC236}">
                <a16:creationId xmlns:a16="http://schemas.microsoft.com/office/drawing/2014/main" id="{0E11B547-DCBC-47EE-ADDA-185E1B56A831}"/>
              </a:ext>
            </a:extLst>
          </p:cNvPr>
          <p:cNvSpPr>
            <a:spLocks noGrp="1"/>
          </p:cNvSpPr>
          <p:nvPr>
            <p:ph type="tbl" sz="quarter" idx="23"/>
          </p:nvPr>
        </p:nvSpPr>
        <p:spPr>
          <a:xfrm>
            <a:off x="704766" y="3501657"/>
            <a:ext cx="5362882" cy="2147777"/>
          </a:xfrm>
        </p:spPr>
        <p:txBody>
          <a:bodyPr/>
          <a:lstStyle/>
          <a:p>
            <a:endParaRPr lang="en-US"/>
          </a:p>
        </p:txBody>
      </p:sp>
    </p:spTree>
    <p:extLst>
      <p:ext uri="{BB962C8B-B14F-4D97-AF65-F5344CB8AC3E}">
        <p14:creationId xmlns:p14="http://schemas.microsoft.com/office/powerpoint/2010/main" val="1583084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Sections Two Columns and Two Image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hasCustomPrompt="1"/>
          </p:nvPr>
        </p:nvSpPr>
        <p:spPr>
          <a:xfrm>
            <a:off x="830893" y="1972220"/>
            <a:ext cx="5212080" cy="16932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6" name="Picture Placeholder 5"/>
          <p:cNvSpPr>
            <a:spLocks noGrp="1"/>
          </p:cNvSpPr>
          <p:nvPr>
            <p:ph type="pic" sz="quarter" idx="10"/>
          </p:nvPr>
        </p:nvSpPr>
        <p:spPr>
          <a:xfrm>
            <a:off x="6124352" y="3728545"/>
            <a:ext cx="5212080" cy="2215055"/>
          </a:xfrm>
        </p:spPr>
        <p:txBody>
          <a:bodyPr/>
          <a:lstStyle/>
          <a:p>
            <a:r>
              <a:rPr lang="en-US" dirty="0"/>
              <a:t>Click icon to add picture</a:t>
            </a:r>
          </a:p>
        </p:txBody>
      </p:sp>
      <p:sp>
        <p:nvSpPr>
          <p:cNvPr id="8" name="Text Placeholder 9">
            <a:extLst>
              <a:ext uri="{FF2B5EF4-FFF2-40B4-BE49-F238E27FC236}">
                <a16:creationId xmlns:a16="http://schemas.microsoft.com/office/drawing/2014/main" id="{10FB200A-F692-41F0-90CC-375B18C05D31}"/>
              </a:ext>
            </a:extLst>
          </p:cNvPr>
          <p:cNvSpPr>
            <a:spLocks noGrp="1"/>
          </p:cNvSpPr>
          <p:nvPr>
            <p:ph type="body" sz="quarter" idx="12" hasCustomPrompt="1"/>
          </p:nvPr>
        </p:nvSpPr>
        <p:spPr>
          <a:xfrm>
            <a:off x="6124352" y="1972220"/>
            <a:ext cx="5212080" cy="16932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9" name="Text Placeholder 5">
            <a:extLst>
              <a:ext uri="{FF2B5EF4-FFF2-40B4-BE49-F238E27FC236}">
                <a16:creationId xmlns:a16="http://schemas.microsoft.com/office/drawing/2014/main" id="{0F2BA215-4436-45C0-A4AD-325A0A9D08CA}"/>
              </a:ext>
            </a:extLst>
          </p:cNvPr>
          <p:cNvSpPr>
            <a:spLocks noGrp="1"/>
          </p:cNvSpPr>
          <p:nvPr>
            <p:ph type="body" sz="quarter" idx="21" hasCustomPrompt="1"/>
          </p:nvPr>
        </p:nvSpPr>
        <p:spPr>
          <a:xfrm>
            <a:off x="838200" y="1536488"/>
            <a:ext cx="5204773" cy="334844"/>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r>
              <a:rPr lang="en-US" dirty="0"/>
              <a:t>Section Header</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sp>
        <p:nvSpPr>
          <p:cNvPr id="11" name="Text Placeholder 5">
            <a:extLst>
              <a:ext uri="{FF2B5EF4-FFF2-40B4-BE49-F238E27FC236}">
                <a16:creationId xmlns:a16="http://schemas.microsoft.com/office/drawing/2014/main" id="{FD16F9F0-2F6A-4A5C-9862-9C1B7C28E084}"/>
              </a:ext>
            </a:extLst>
          </p:cNvPr>
          <p:cNvSpPr>
            <a:spLocks noGrp="1"/>
          </p:cNvSpPr>
          <p:nvPr>
            <p:ph type="body" sz="quarter" idx="22" hasCustomPrompt="1"/>
          </p:nvPr>
        </p:nvSpPr>
        <p:spPr>
          <a:xfrm>
            <a:off x="6124352" y="1536487"/>
            <a:ext cx="5229448" cy="334844"/>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2" name="Picture Placeholder 5">
            <a:extLst>
              <a:ext uri="{FF2B5EF4-FFF2-40B4-BE49-F238E27FC236}">
                <a16:creationId xmlns:a16="http://schemas.microsoft.com/office/drawing/2014/main" id="{8E149885-95F1-5549-F19E-AFD2164B0405}"/>
              </a:ext>
            </a:extLst>
          </p:cNvPr>
          <p:cNvSpPr>
            <a:spLocks noGrp="1"/>
          </p:cNvSpPr>
          <p:nvPr>
            <p:ph type="pic" sz="quarter" idx="23"/>
          </p:nvPr>
        </p:nvSpPr>
        <p:spPr>
          <a:xfrm>
            <a:off x="830893" y="3728545"/>
            <a:ext cx="5212080" cy="2215054"/>
          </a:xfrm>
        </p:spPr>
        <p:txBody>
          <a:bodyPr/>
          <a:lstStyle/>
          <a:p>
            <a:r>
              <a:rPr lang="en-US" dirty="0"/>
              <a:t>Click icon to add picture</a:t>
            </a:r>
          </a:p>
        </p:txBody>
      </p:sp>
    </p:spTree>
    <p:extLst>
      <p:ext uri="{BB962C8B-B14F-4D97-AF65-F5344CB8AC3E}">
        <p14:creationId xmlns:p14="http://schemas.microsoft.com/office/powerpoint/2010/main" val="36658497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with Ima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4" y="1535854"/>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7" y="1987827"/>
            <a:ext cx="10721999" cy="3890994"/>
          </a:xfrm>
        </p:spPr>
        <p:txBody>
          <a:bodyPr/>
          <a:lstStyle/>
          <a:p>
            <a:r>
              <a:rPr lang="en-US" dirty="0"/>
              <a:t>Click icon to </a:t>
            </a:r>
            <a:r>
              <a:rPr lang="en-US"/>
              <a:t>add picture</a:t>
            </a:r>
            <a:endParaRPr lang="en-US" dirty="0"/>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179021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7" y="1580707"/>
            <a:ext cx="6195940" cy="4253024"/>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0570013D-3B1C-4AF8-AD98-AB90ACB2D259}"/>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4" name="Table Placeholder 3">
            <a:extLst>
              <a:ext uri="{FF2B5EF4-FFF2-40B4-BE49-F238E27FC236}">
                <a16:creationId xmlns:a16="http://schemas.microsoft.com/office/drawing/2014/main" id="{79D0A500-7D1C-4C6E-BF2C-55F75C6E6CB2}"/>
              </a:ext>
            </a:extLst>
          </p:cNvPr>
          <p:cNvSpPr>
            <a:spLocks noGrp="1"/>
          </p:cNvSpPr>
          <p:nvPr>
            <p:ph type="tbl" sz="quarter" idx="16"/>
          </p:nvPr>
        </p:nvSpPr>
        <p:spPr>
          <a:xfrm>
            <a:off x="7145338" y="1581150"/>
            <a:ext cx="4208462" cy="4252913"/>
          </a:xfrm>
        </p:spPr>
        <p:txBody>
          <a:bodyPr/>
          <a:lstStyle/>
          <a:p>
            <a:endParaRPr lang="en-US"/>
          </a:p>
        </p:txBody>
      </p:sp>
    </p:spTree>
    <p:extLst>
      <p:ext uri="{BB962C8B-B14F-4D97-AF65-F5344CB8AC3E}">
        <p14:creationId xmlns:p14="http://schemas.microsoft.com/office/powerpoint/2010/main" val="9889722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with 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4" y="1535854"/>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8" y="1987827"/>
            <a:ext cx="6477000" cy="389099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401339" y="1987827"/>
            <a:ext cx="4054039" cy="389099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828578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with side-by-side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Picture Placeholder 5"/>
          <p:cNvSpPr>
            <a:spLocks noGrp="1"/>
          </p:cNvSpPr>
          <p:nvPr>
            <p:ph type="pic" sz="quarter" idx="10"/>
          </p:nvPr>
        </p:nvSpPr>
        <p:spPr>
          <a:xfrm>
            <a:off x="733118" y="1987827"/>
            <a:ext cx="10725764" cy="1561285"/>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8" y="3735092"/>
            <a:ext cx="5303472" cy="1836549"/>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Text Placeholder 9">
            <a:extLst>
              <a:ext uri="{FF2B5EF4-FFF2-40B4-BE49-F238E27FC236}">
                <a16:creationId xmlns:a16="http://schemas.microsoft.com/office/drawing/2014/main" id="{ABACDB79-AB3E-4609-A9BA-27CEE73B6C86}"/>
              </a:ext>
            </a:extLst>
          </p:cNvPr>
          <p:cNvSpPr>
            <a:spLocks noGrp="1"/>
          </p:cNvSpPr>
          <p:nvPr>
            <p:ph type="body" sz="quarter" idx="12" hasCustomPrompt="1"/>
          </p:nvPr>
        </p:nvSpPr>
        <p:spPr>
          <a:xfrm>
            <a:off x="6155410" y="3735091"/>
            <a:ext cx="5303472" cy="1836549"/>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2976421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Sections with Images and Bottom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5" y="1427368"/>
            <a:ext cx="5242697"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7" y="1879341"/>
            <a:ext cx="5253155" cy="2925134"/>
          </a:xfrm>
        </p:spPr>
        <p:txBody>
          <a:bodyPr/>
          <a:lstStyle/>
          <a:p>
            <a:r>
              <a:rPr lang="en-US" dirty="0"/>
              <a:t>Click icon to </a:t>
            </a:r>
            <a:r>
              <a:rPr lang="en-US"/>
              <a:t>add picture</a:t>
            </a:r>
            <a:endParaRPr lang="en-US" dirty="0"/>
          </a:p>
        </p:txBody>
      </p:sp>
      <p:sp>
        <p:nvSpPr>
          <p:cNvPr id="11" name="Text Placeholder 5">
            <a:extLst>
              <a:ext uri="{FF2B5EF4-FFF2-40B4-BE49-F238E27FC236}">
                <a16:creationId xmlns:a16="http://schemas.microsoft.com/office/drawing/2014/main" id="{60F0504B-3865-4CC8-A076-812C6EF4B4E8}"/>
              </a:ext>
            </a:extLst>
          </p:cNvPr>
          <p:cNvSpPr>
            <a:spLocks noGrp="1"/>
          </p:cNvSpPr>
          <p:nvPr>
            <p:ph type="body" sz="quarter" idx="17" hasCustomPrompt="1"/>
          </p:nvPr>
        </p:nvSpPr>
        <p:spPr>
          <a:xfrm>
            <a:off x="6096001" y="1427368"/>
            <a:ext cx="525780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879341"/>
            <a:ext cx="5257799" cy="292513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928460"/>
            <a:ext cx="10722260"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0653491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Sections, two Images and Two Bottom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5" y="1427368"/>
            <a:ext cx="5242697"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7" y="1879341"/>
            <a:ext cx="5253155" cy="2925134"/>
          </a:xfrm>
        </p:spPr>
        <p:txBody>
          <a:bodyPr/>
          <a:lstStyle/>
          <a:p>
            <a:r>
              <a:rPr lang="en-US" dirty="0"/>
              <a:t>Click icon to </a:t>
            </a:r>
            <a:r>
              <a:rPr lang="en-US"/>
              <a:t>add picture</a:t>
            </a:r>
            <a:endParaRPr lang="en-US" dirty="0"/>
          </a:p>
        </p:txBody>
      </p:sp>
      <p:sp>
        <p:nvSpPr>
          <p:cNvPr id="11" name="Text Placeholder 5">
            <a:extLst>
              <a:ext uri="{FF2B5EF4-FFF2-40B4-BE49-F238E27FC236}">
                <a16:creationId xmlns:a16="http://schemas.microsoft.com/office/drawing/2014/main" id="{60F0504B-3865-4CC8-A076-812C6EF4B4E8}"/>
              </a:ext>
            </a:extLst>
          </p:cNvPr>
          <p:cNvSpPr>
            <a:spLocks noGrp="1"/>
          </p:cNvSpPr>
          <p:nvPr>
            <p:ph type="body" sz="quarter" idx="17" hasCustomPrompt="1"/>
          </p:nvPr>
        </p:nvSpPr>
        <p:spPr>
          <a:xfrm>
            <a:off x="6096001" y="1427368"/>
            <a:ext cx="525780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879341"/>
            <a:ext cx="5257799" cy="292513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928460"/>
            <a:ext cx="5253153"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labore</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12" name="Text Placeholder 9">
            <a:extLst>
              <a:ext uri="{FF2B5EF4-FFF2-40B4-BE49-F238E27FC236}">
                <a16:creationId xmlns:a16="http://schemas.microsoft.com/office/drawing/2014/main" id="{9009D503-6648-4D8F-BAC8-538B706D3C6A}"/>
              </a:ext>
            </a:extLst>
          </p:cNvPr>
          <p:cNvSpPr>
            <a:spLocks noGrp="1"/>
          </p:cNvSpPr>
          <p:nvPr>
            <p:ph type="body" sz="quarter" idx="18" hasCustomPrompt="1"/>
          </p:nvPr>
        </p:nvSpPr>
        <p:spPr>
          <a:xfrm>
            <a:off x="6096001" y="4928460"/>
            <a:ext cx="5253153"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labore</a:t>
            </a:r>
          </a:p>
        </p:txBody>
      </p:sp>
    </p:spTree>
    <p:extLst>
      <p:ext uri="{BB962C8B-B14F-4D97-AF65-F5344CB8AC3E}">
        <p14:creationId xmlns:p14="http://schemas.microsoft.com/office/powerpoint/2010/main" val="13989305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with Two Images and Bottom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5" y="1427368"/>
            <a:ext cx="10610225"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7" y="1879341"/>
            <a:ext cx="5253155" cy="2925134"/>
          </a:xfrm>
        </p:spPr>
        <p:txBody>
          <a:bodyPr/>
          <a:lstStyle/>
          <a:p>
            <a:r>
              <a:rPr lang="en-US" dirty="0"/>
              <a:t>Click icon to </a:t>
            </a:r>
            <a:r>
              <a:rPr lang="en-US"/>
              <a:t>add picture</a:t>
            </a:r>
            <a:endParaRPr lang="en-US" dirty="0"/>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879341"/>
            <a:ext cx="5257799" cy="292513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928460"/>
            <a:ext cx="10722260"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2090728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Images and Bottom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7" y="1567543"/>
            <a:ext cx="5253155" cy="3236932"/>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928460"/>
            <a:ext cx="10722260"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4" name="Picture Placeholder 3">
            <a:extLst>
              <a:ext uri="{FF2B5EF4-FFF2-40B4-BE49-F238E27FC236}">
                <a16:creationId xmlns:a16="http://schemas.microsoft.com/office/drawing/2014/main" id="{5346247A-C507-4283-8B77-F8CF179C69D5}"/>
              </a:ext>
            </a:extLst>
          </p:cNvPr>
          <p:cNvSpPr>
            <a:spLocks noGrp="1"/>
          </p:cNvSpPr>
          <p:nvPr>
            <p:ph type="pic" sz="quarter" idx="12"/>
          </p:nvPr>
        </p:nvSpPr>
        <p:spPr>
          <a:xfrm>
            <a:off x="6237288" y="1566863"/>
            <a:ext cx="5257800" cy="3236912"/>
          </a:xfrm>
        </p:spPr>
        <p:txBody>
          <a:bodyPr/>
          <a:lstStyle/>
          <a:p>
            <a:endParaRPr lang="en-US"/>
          </a:p>
        </p:txBody>
      </p:sp>
    </p:spTree>
    <p:extLst>
      <p:ext uri="{BB962C8B-B14F-4D97-AF65-F5344CB8AC3E}">
        <p14:creationId xmlns:p14="http://schemas.microsoft.com/office/powerpoint/2010/main" val="1749308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Images and Two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7" y="1536437"/>
            <a:ext cx="5253155" cy="292513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550570"/>
            <a:ext cx="5253153" cy="1194578"/>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536437"/>
            <a:ext cx="5257799" cy="2925134"/>
          </a:xfrm>
        </p:spPr>
        <p:txBody>
          <a:bodyPr/>
          <a:lstStyle/>
          <a:p>
            <a:r>
              <a:rPr lang="en-US" dirty="0"/>
              <a:t>Click icon to </a:t>
            </a:r>
            <a:r>
              <a:rPr lang="en-US"/>
              <a:t>add picture</a:t>
            </a:r>
            <a:endParaRPr lang="en-US" dirty="0"/>
          </a:p>
        </p:txBody>
      </p:sp>
      <p:sp>
        <p:nvSpPr>
          <p:cNvPr id="12" name="Text Placeholder 9">
            <a:extLst>
              <a:ext uri="{FF2B5EF4-FFF2-40B4-BE49-F238E27FC236}">
                <a16:creationId xmlns:a16="http://schemas.microsoft.com/office/drawing/2014/main" id="{CC39118D-AF06-4D1E-A28A-244A65DAF08F}"/>
              </a:ext>
            </a:extLst>
          </p:cNvPr>
          <p:cNvSpPr>
            <a:spLocks noGrp="1"/>
          </p:cNvSpPr>
          <p:nvPr>
            <p:ph type="body" sz="quarter" idx="18" hasCustomPrompt="1"/>
          </p:nvPr>
        </p:nvSpPr>
        <p:spPr>
          <a:xfrm>
            <a:off x="6096000" y="4550569"/>
            <a:ext cx="5253153" cy="1194578"/>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11164764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Images and Three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11" name="Picture Placeholder 5">
            <a:extLst>
              <a:ext uri="{FF2B5EF4-FFF2-40B4-BE49-F238E27FC236}">
                <a16:creationId xmlns:a16="http://schemas.microsoft.com/office/drawing/2014/main" id="{003A6136-F1E0-41CE-A954-E76F34185774}"/>
              </a:ext>
            </a:extLst>
          </p:cNvPr>
          <p:cNvSpPr>
            <a:spLocks noGrp="1"/>
          </p:cNvSpPr>
          <p:nvPr>
            <p:ph type="pic" sz="quarter" idx="19"/>
          </p:nvPr>
        </p:nvSpPr>
        <p:spPr>
          <a:xfrm>
            <a:off x="733119" y="1465594"/>
            <a:ext cx="5253155" cy="946378"/>
          </a:xfrm>
        </p:spPr>
        <p:txBody>
          <a:bodyPr/>
          <a:lstStyle/>
          <a:p>
            <a:r>
              <a:rPr lang="en-US" dirty="0"/>
              <a:t>Click icon to </a:t>
            </a:r>
            <a:r>
              <a:rPr lang="en-US"/>
              <a:t>add picture</a:t>
            </a:r>
            <a:endParaRPr lang="en-US" dirty="0"/>
          </a:p>
        </p:txBody>
      </p:sp>
      <p:sp>
        <p:nvSpPr>
          <p:cNvPr id="13" name="Text Placeholder 9">
            <a:extLst>
              <a:ext uri="{FF2B5EF4-FFF2-40B4-BE49-F238E27FC236}">
                <a16:creationId xmlns:a16="http://schemas.microsoft.com/office/drawing/2014/main" id="{ADFA1A0F-71D5-4512-A4AA-C7B8F5DCC6CC}"/>
              </a:ext>
            </a:extLst>
          </p:cNvPr>
          <p:cNvSpPr>
            <a:spLocks noGrp="1"/>
          </p:cNvSpPr>
          <p:nvPr>
            <p:ph type="body" sz="quarter" idx="20" hasCustomPrompt="1"/>
          </p:nvPr>
        </p:nvSpPr>
        <p:spPr>
          <a:xfrm>
            <a:off x="733121" y="2476928"/>
            <a:ext cx="5253153" cy="1194578"/>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6" name="Picture Placeholder 5"/>
          <p:cNvSpPr>
            <a:spLocks noGrp="1"/>
          </p:cNvSpPr>
          <p:nvPr>
            <p:ph type="pic" sz="quarter" idx="10"/>
          </p:nvPr>
        </p:nvSpPr>
        <p:spPr>
          <a:xfrm>
            <a:off x="733117" y="3747538"/>
            <a:ext cx="5253155" cy="946378"/>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782915"/>
            <a:ext cx="5253153" cy="1194578"/>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465594"/>
            <a:ext cx="5257799" cy="2925134"/>
          </a:xfrm>
        </p:spPr>
        <p:txBody>
          <a:bodyPr/>
          <a:lstStyle/>
          <a:p>
            <a:r>
              <a:rPr lang="en-US" dirty="0"/>
              <a:t>Click icon to </a:t>
            </a:r>
            <a:r>
              <a:rPr lang="en-US"/>
              <a:t>add picture</a:t>
            </a:r>
            <a:endParaRPr lang="en-US" dirty="0"/>
          </a:p>
        </p:txBody>
      </p:sp>
      <p:sp>
        <p:nvSpPr>
          <p:cNvPr id="12" name="Text Placeholder 9">
            <a:extLst>
              <a:ext uri="{FF2B5EF4-FFF2-40B4-BE49-F238E27FC236}">
                <a16:creationId xmlns:a16="http://schemas.microsoft.com/office/drawing/2014/main" id="{CC39118D-AF06-4D1E-A28A-244A65DAF08F}"/>
              </a:ext>
            </a:extLst>
          </p:cNvPr>
          <p:cNvSpPr>
            <a:spLocks noGrp="1"/>
          </p:cNvSpPr>
          <p:nvPr>
            <p:ph type="body" sz="quarter" idx="18" hasCustomPrompt="1"/>
          </p:nvPr>
        </p:nvSpPr>
        <p:spPr>
          <a:xfrm>
            <a:off x="6096000" y="4482056"/>
            <a:ext cx="5253153" cy="1495436"/>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3326096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ntents and Three Table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13" name="Text Placeholder 9">
            <a:extLst>
              <a:ext uri="{FF2B5EF4-FFF2-40B4-BE49-F238E27FC236}">
                <a16:creationId xmlns:a16="http://schemas.microsoft.com/office/drawing/2014/main" id="{ADFA1A0F-71D5-4512-A4AA-C7B8F5DCC6CC}"/>
              </a:ext>
            </a:extLst>
          </p:cNvPr>
          <p:cNvSpPr>
            <a:spLocks noGrp="1"/>
          </p:cNvSpPr>
          <p:nvPr>
            <p:ph type="body" sz="quarter" idx="20" hasCustomPrompt="1"/>
          </p:nvPr>
        </p:nvSpPr>
        <p:spPr>
          <a:xfrm>
            <a:off x="733121" y="1564481"/>
            <a:ext cx="5253153" cy="2421732"/>
          </a:xfrm>
        </p:spPr>
        <p:txBody>
          <a:bodyPr/>
          <a:lstStyle>
            <a:lvl1pPr marL="0" marR="0" indent="0" algn="l" defTabSz="914400" rtl="0" eaLnBrk="0" fontAlgn="base" latinLnBrk="0" hangingPunct="0">
              <a:lnSpc>
                <a:spcPct val="100000"/>
              </a:lnSpc>
              <a:spcBef>
                <a:spcPts val="600"/>
              </a:spcBef>
              <a:spcAft>
                <a:spcPct val="0"/>
              </a:spcAft>
              <a:buClrTx/>
              <a:buSzTx/>
              <a:buFontTx/>
              <a:buNone/>
              <a:tabLst/>
              <a:defRPr sz="1800" baseline="0">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10" name="Text Placeholder 9"/>
          <p:cNvSpPr>
            <a:spLocks noGrp="1"/>
          </p:cNvSpPr>
          <p:nvPr>
            <p:ph type="body" sz="quarter" idx="11" hasCustomPrompt="1"/>
          </p:nvPr>
        </p:nvSpPr>
        <p:spPr>
          <a:xfrm>
            <a:off x="6100647" y="1564481"/>
            <a:ext cx="5253153" cy="850107"/>
          </a:xfrm>
        </p:spPr>
        <p:txBody>
          <a:bodyPr/>
          <a:lstStyle>
            <a:lvl1pPr marL="0" marR="0" indent="0" algn="l" defTabSz="914400" rtl="0" eaLnBrk="0" fontAlgn="base" latinLnBrk="0" hangingPunct="0">
              <a:lnSpc>
                <a:spcPct val="100000"/>
              </a:lnSpc>
              <a:spcBef>
                <a:spcPts val="600"/>
              </a:spcBef>
              <a:spcAft>
                <a:spcPct val="0"/>
              </a:spcAft>
              <a:buClrTx/>
              <a:buSzTx/>
              <a:buFontTx/>
              <a:buNone/>
              <a:tabLst/>
              <a:defRPr sz="1800">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12" name="Text Placeholder 9">
            <a:extLst>
              <a:ext uri="{FF2B5EF4-FFF2-40B4-BE49-F238E27FC236}">
                <a16:creationId xmlns:a16="http://schemas.microsoft.com/office/drawing/2014/main" id="{CC39118D-AF06-4D1E-A28A-244A65DAF08F}"/>
              </a:ext>
            </a:extLst>
          </p:cNvPr>
          <p:cNvSpPr>
            <a:spLocks noGrp="1"/>
          </p:cNvSpPr>
          <p:nvPr>
            <p:ph type="body" sz="quarter" idx="18" hasCustomPrompt="1"/>
          </p:nvPr>
        </p:nvSpPr>
        <p:spPr>
          <a:xfrm>
            <a:off x="6095885" y="3603376"/>
            <a:ext cx="5253153" cy="875757"/>
          </a:xfrm>
        </p:spPr>
        <p:txBody>
          <a:bodyPr/>
          <a:lstStyle>
            <a:lvl1pPr marL="0" marR="0" indent="0" algn="l" defTabSz="914400" rtl="0" eaLnBrk="0" fontAlgn="base" latinLnBrk="0" hangingPunct="0">
              <a:lnSpc>
                <a:spcPct val="100000"/>
              </a:lnSpc>
              <a:spcBef>
                <a:spcPts val="600"/>
              </a:spcBef>
              <a:spcAft>
                <a:spcPct val="0"/>
              </a:spcAft>
              <a:buClrTx/>
              <a:buSzTx/>
              <a:buFontTx/>
              <a:buNone/>
              <a:tabLst/>
              <a:defRPr sz="1800">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15" name="Table Placeholder 14">
            <a:extLst>
              <a:ext uri="{FF2B5EF4-FFF2-40B4-BE49-F238E27FC236}">
                <a16:creationId xmlns:a16="http://schemas.microsoft.com/office/drawing/2014/main" id="{0FBB3941-1ADF-44A3-B3B6-B2B7D20C6039}"/>
              </a:ext>
            </a:extLst>
          </p:cNvPr>
          <p:cNvSpPr>
            <a:spLocks noGrp="1"/>
          </p:cNvSpPr>
          <p:nvPr>
            <p:ph type="tbl" sz="quarter" idx="21"/>
          </p:nvPr>
        </p:nvSpPr>
        <p:spPr>
          <a:xfrm>
            <a:off x="733425" y="4043362"/>
            <a:ext cx="5253038" cy="1529557"/>
          </a:xfrm>
        </p:spPr>
        <p:txBody>
          <a:bodyPr/>
          <a:lstStyle/>
          <a:p>
            <a:endParaRPr lang="en-US"/>
          </a:p>
        </p:txBody>
      </p:sp>
      <p:sp>
        <p:nvSpPr>
          <p:cNvPr id="16" name="Table Placeholder 14">
            <a:extLst>
              <a:ext uri="{FF2B5EF4-FFF2-40B4-BE49-F238E27FC236}">
                <a16:creationId xmlns:a16="http://schemas.microsoft.com/office/drawing/2014/main" id="{033851EA-E182-44EE-A6BD-2B5B5D8B927B}"/>
              </a:ext>
            </a:extLst>
          </p:cNvPr>
          <p:cNvSpPr>
            <a:spLocks noGrp="1"/>
          </p:cNvSpPr>
          <p:nvPr>
            <p:ph type="tbl" sz="quarter" idx="22"/>
          </p:nvPr>
        </p:nvSpPr>
        <p:spPr>
          <a:xfrm>
            <a:off x="6096000" y="2493172"/>
            <a:ext cx="5253038" cy="1021553"/>
          </a:xfrm>
        </p:spPr>
        <p:txBody>
          <a:bodyPr/>
          <a:lstStyle/>
          <a:p>
            <a:endParaRPr lang="en-US"/>
          </a:p>
        </p:txBody>
      </p:sp>
      <p:sp>
        <p:nvSpPr>
          <p:cNvPr id="17" name="Table Placeholder 14">
            <a:extLst>
              <a:ext uri="{FF2B5EF4-FFF2-40B4-BE49-F238E27FC236}">
                <a16:creationId xmlns:a16="http://schemas.microsoft.com/office/drawing/2014/main" id="{9F8070B9-5F3E-4727-90E8-3E47529B9B5A}"/>
              </a:ext>
            </a:extLst>
          </p:cNvPr>
          <p:cNvSpPr>
            <a:spLocks noGrp="1"/>
          </p:cNvSpPr>
          <p:nvPr>
            <p:ph type="tbl" sz="quarter" idx="23"/>
          </p:nvPr>
        </p:nvSpPr>
        <p:spPr>
          <a:xfrm>
            <a:off x="6093618" y="4560097"/>
            <a:ext cx="5253038" cy="1021553"/>
          </a:xfrm>
        </p:spPr>
        <p:txBody>
          <a:bodyPr/>
          <a:lstStyle/>
          <a:p>
            <a:endParaRPr lang="en-US"/>
          </a:p>
        </p:txBody>
      </p:sp>
    </p:spTree>
    <p:extLst>
      <p:ext uri="{BB962C8B-B14F-4D97-AF65-F5344CB8AC3E}">
        <p14:creationId xmlns:p14="http://schemas.microsoft.com/office/powerpoint/2010/main" val="28144760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Sections and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733117" y="1757166"/>
            <a:ext cx="10721999" cy="1514131"/>
          </a:xfrm>
        </p:spPr>
        <p:txBody>
          <a:bodyPr/>
          <a:lstStyle/>
          <a:p>
            <a:r>
              <a:rPr lang="en-US" dirty="0"/>
              <a:t>Click icon to </a:t>
            </a:r>
            <a:r>
              <a:rPr lang="en-US"/>
              <a:t>add picture</a:t>
            </a:r>
            <a:endParaRPr lang="en-US" dirty="0"/>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733117" y="3856204"/>
            <a:ext cx="10721999" cy="1514131"/>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72795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7" y="1580707"/>
            <a:ext cx="6195940" cy="4253024"/>
          </a:xfrm>
        </p:spPr>
        <p:txBody>
          <a:bodyPr>
            <a:noAutofit/>
          </a:bodyPr>
          <a:lstStyle>
            <a:lvl1pPr marL="0" indent="0" algn="l">
              <a:lnSpc>
                <a:spcPct val="100000"/>
              </a:lnSpc>
              <a:spcBef>
                <a:spcPts val="600"/>
              </a:spcBef>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p>
        </p:txBody>
      </p:sp>
      <p:sp>
        <p:nvSpPr>
          <p:cNvPr id="7" name="Footer">
            <a:extLst>
              <a:ext uri="{FF2B5EF4-FFF2-40B4-BE49-F238E27FC236}">
                <a16:creationId xmlns:a16="http://schemas.microsoft.com/office/drawing/2014/main" id="{0570013D-3B1C-4AF8-AD98-AB90ACB2D259}"/>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Picture Placeholder 4">
            <a:extLst>
              <a:ext uri="{FF2B5EF4-FFF2-40B4-BE49-F238E27FC236}">
                <a16:creationId xmlns:a16="http://schemas.microsoft.com/office/drawing/2014/main" id="{2B6934A1-7BBA-4016-870B-731F27FB98E1}"/>
              </a:ext>
            </a:extLst>
          </p:cNvPr>
          <p:cNvSpPr>
            <a:spLocks noGrp="1"/>
          </p:cNvSpPr>
          <p:nvPr>
            <p:ph type="pic" sz="quarter" idx="16"/>
          </p:nvPr>
        </p:nvSpPr>
        <p:spPr>
          <a:xfrm>
            <a:off x="7038975" y="1581150"/>
            <a:ext cx="4314825" cy="4252913"/>
          </a:xfrm>
        </p:spPr>
        <p:txBody>
          <a:bodyPr/>
          <a:lstStyle/>
          <a:p>
            <a:endParaRPr lang="en-US"/>
          </a:p>
        </p:txBody>
      </p:sp>
    </p:spTree>
    <p:extLst>
      <p:ext uri="{BB962C8B-B14F-4D97-AF65-F5344CB8AC3E}">
        <p14:creationId xmlns:p14="http://schemas.microsoft.com/office/powerpoint/2010/main" val="29276278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Sections and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hasCustomPrompt="1"/>
          </p:nvPr>
        </p:nvSpPr>
        <p:spPr>
          <a:xfrm>
            <a:off x="743575" y="1290690"/>
            <a:ext cx="5146238"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733117" y="1757166"/>
            <a:ext cx="5146239" cy="3709063"/>
          </a:xfrm>
        </p:spPr>
        <p:txBody>
          <a:bodyPr/>
          <a:lstStyle/>
          <a:p>
            <a:r>
              <a:rPr lang="en-US" dirty="0"/>
              <a:t>Click icon to </a:t>
            </a:r>
            <a:r>
              <a:rPr lang="en-US"/>
              <a:t>add picture</a:t>
            </a:r>
            <a:endParaRPr lang="en-US" dirty="0"/>
          </a:p>
        </p:txBody>
      </p:sp>
      <p:sp>
        <p:nvSpPr>
          <p:cNvPr id="9" name="Text Placeholder 5"/>
          <p:cNvSpPr>
            <a:spLocks noGrp="1"/>
          </p:cNvSpPr>
          <p:nvPr>
            <p:ph type="body" sz="quarter" idx="17" hasCustomPrompt="1"/>
          </p:nvPr>
        </p:nvSpPr>
        <p:spPr>
          <a:xfrm>
            <a:off x="5983940" y="1290690"/>
            <a:ext cx="5471175"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5983940" y="1757165"/>
            <a:ext cx="5471175" cy="3709064"/>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0943475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and Two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hasCustomPrompt="1"/>
          </p:nvPr>
        </p:nvSpPr>
        <p:spPr>
          <a:xfrm>
            <a:off x="743575" y="1290690"/>
            <a:ext cx="1071154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733117" y="1757166"/>
            <a:ext cx="5146239" cy="3709063"/>
          </a:xfrm>
        </p:spPr>
        <p:txBody>
          <a:bodyPr/>
          <a:lstStyle/>
          <a:p>
            <a:r>
              <a:rPr lang="en-US" dirty="0"/>
              <a:t>Click icon to </a:t>
            </a:r>
            <a:r>
              <a:rPr lang="en-US"/>
              <a:t>add picture</a:t>
            </a:r>
            <a:endParaRPr lang="en-US" dirty="0"/>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5983940" y="1757165"/>
            <a:ext cx="5471175" cy="3709064"/>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6970096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Sections and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hasCustomPrompt="1"/>
          </p:nvPr>
        </p:nvSpPr>
        <p:spPr>
          <a:xfrm>
            <a:off x="743575" y="1290690"/>
            <a:ext cx="5146238"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733117" y="1757167"/>
            <a:ext cx="5146239" cy="1671834"/>
          </a:xfrm>
        </p:spPr>
        <p:txBody>
          <a:bodyPr/>
          <a:lstStyle/>
          <a:p>
            <a:r>
              <a:rPr lang="en-US" dirty="0"/>
              <a:t>Click icon to </a:t>
            </a:r>
            <a:r>
              <a:rPr lang="en-US"/>
              <a:t>add picture</a:t>
            </a:r>
            <a:endParaRPr lang="en-US" dirty="0"/>
          </a:p>
        </p:txBody>
      </p:sp>
      <p:sp>
        <p:nvSpPr>
          <p:cNvPr id="8" name="Text Placeholder 5">
            <a:extLst>
              <a:ext uri="{FF2B5EF4-FFF2-40B4-BE49-F238E27FC236}">
                <a16:creationId xmlns:a16="http://schemas.microsoft.com/office/drawing/2014/main" id="{260FE8C2-07E1-4D09-A0DC-DF642DCDCD10}"/>
              </a:ext>
            </a:extLst>
          </p:cNvPr>
          <p:cNvSpPr>
            <a:spLocks noGrp="1"/>
          </p:cNvSpPr>
          <p:nvPr>
            <p:ph type="body" sz="quarter" idx="19" hasCustomPrompt="1"/>
          </p:nvPr>
        </p:nvSpPr>
        <p:spPr>
          <a:xfrm>
            <a:off x="733118" y="3547432"/>
            <a:ext cx="5146238"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Picture Placeholder 5">
            <a:extLst>
              <a:ext uri="{FF2B5EF4-FFF2-40B4-BE49-F238E27FC236}">
                <a16:creationId xmlns:a16="http://schemas.microsoft.com/office/drawing/2014/main" id="{8C746CF2-FE60-4CC1-B2EE-0CA47905BF15}"/>
              </a:ext>
            </a:extLst>
          </p:cNvPr>
          <p:cNvSpPr>
            <a:spLocks noGrp="1"/>
          </p:cNvSpPr>
          <p:nvPr>
            <p:ph type="pic" sz="quarter" idx="20"/>
          </p:nvPr>
        </p:nvSpPr>
        <p:spPr>
          <a:xfrm>
            <a:off x="722660" y="4013909"/>
            <a:ext cx="5146239" cy="1671834"/>
          </a:xfrm>
        </p:spPr>
        <p:txBody>
          <a:bodyPr/>
          <a:lstStyle/>
          <a:p>
            <a:r>
              <a:rPr lang="en-US" dirty="0"/>
              <a:t>Click icon to </a:t>
            </a:r>
            <a:r>
              <a:rPr lang="en-US"/>
              <a:t>add picture</a:t>
            </a:r>
            <a:endParaRPr lang="en-US" dirty="0"/>
          </a:p>
        </p:txBody>
      </p:sp>
      <p:sp>
        <p:nvSpPr>
          <p:cNvPr id="9" name="Text Placeholder 5"/>
          <p:cNvSpPr>
            <a:spLocks noGrp="1"/>
          </p:cNvSpPr>
          <p:nvPr>
            <p:ph type="body" sz="quarter" idx="17" hasCustomPrompt="1"/>
          </p:nvPr>
        </p:nvSpPr>
        <p:spPr>
          <a:xfrm>
            <a:off x="5983940" y="1290690"/>
            <a:ext cx="5471175"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5983940" y="1757165"/>
            <a:ext cx="5471175" cy="3928578"/>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6356833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815242" y="1660454"/>
            <a:ext cx="5183174" cy="4025289"/>
          </a:xfrm>
        </p:spPr>
        <p:txBody>
          <a:bodyPr/>
          <a:lstStyle/>
          <a:p>
            <a:r>
              <a:rPr lang="en-US" dirty="0"/>
              <a:t>Click icon to </a:t>
            </a:r>
            <a:r>
              <a:rPr lang="en-US"/>
              <a:t>add picture</a:t>
            </a:r>
            <a:endParaRPr lang="en-US" dirty="0"/>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6096001" y="1660454"/>
            <a:ext cx="5254282" cy="1973899"/>
          </a:xfrm>
        </p:spPr>
        <p:txBody>
          <a:bodyPr/>
          <a:lstStyle/>
          <a:p>
            <a:r>
              <a:rPr lang="en-US" dirty="0"/>
              <a:t>Click icon to </a:t>
            </a:r>
            <a:r>
              <a:rPr lang="en-US"/>
              <a:t>add picture</a:t>
            </a:r>
            <a:endParaRPr lang="en-US" dirty="0"/>
          </a:p>
        </p:txBody>
      </p:sp>
      <p:sp>
        <p:nvSpPr>
          <p:cNvPr id="11" name="Picture Placeholder 5">
            <a:extLst>
              <a:ext uri="{FF2B5EF4-FFF2-40B4-BE49-F238E27FC236}">
                <a16:creationId xmlns:a16="http://schemas.microsoft.com/office/drawing/2014/main" id="{8C746CF2-FE60-4CC1-B2EE-0CA47905BF15}"/>
              </a:ext>
            </a:extLst>
          </p:cNvPr>
          <p:cNvSpPr>
            <a:spLocks noGrp="1"/>
          </p:cNvSpPr>
          <p:nvPr>
            <p:ph type="pic" sz="quarter" idx="20"/>
          </p:nvPr>
        </p:nvSpPr>
        <p:spPr>
          <a:xfrm>
            <a:off x="6096002" y="3711844"/>
            <a:ext cx="5243824" cy="1973899"/>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3720498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Sections and Images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hasCustomPrompt="1"/>
          </p:nvPr>
        </p:nvSpPr>
        <p:spPr>
          <a:xfrm>
            <a:off x="743575" y="1290690"/>
            <a:ext cx="5260766"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733117" y="1757166"/>
            <a:ext cx="5265901" cy="1514131"/>
          </a:xfrm>
        </p:spPr>
        <p:txBody>
          <a:bodyPr/>
          <a:lstStyle/>
          <a:p>
            <a:r>
              <a:rPr lang="en-US" dirty="0"/>
              <a:t>Click icon to </a:t>
            </a:r>
            <a:r>
              <a:rPr lang="en-US"/>
              <a:t>add picture</a:t>
            </a:r>
            <a:endParaRPr lang="en-US" dirty="0"/>
          </a:p>
        </p:txBody>
      </p:sp>
      <p:sp>
        <p:nvSpPr>
          <p:cNvPr id="11" name="Text Placeholder 9">
            <a:extLst>
              <a:ext uri="{FF2B5EF4-FFF2-40B4-BE49-F238E27FC236}">
                <a16:creationId xmlns:a16="http://schemas.microsoft.com/office/drawing/2014/main" id="{C7D9FB6E-264C-49D3-BF90-8D03C190DF69}"/>
              </a:ext>
            </a:extLst>
          </p:cNvPr>
          <p:cNvSpPr>
            <a:spLocks noGrp="1"/>
          </p:cNvSpPr>
          <p:nvPr>
            <p:ph type="body" sz="quarter" idx="11" hasCustomPrompt="1"/>
          </p:nvPr>
        </p:nvSpPr>
        <p:spPr>
          <a:xfrm>
            <a:off x="733117" y="3429000"/>
            <a:ext cx="5271224" cy="1980608"/>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9" name="Text Placeholder 5"/>
          <p:cNvSpPr>
            <a:spLocks noGrp="1"/>
          </p:cNvSpPr>
          <p:nvPr>
            <p:ph type="body" sz="quarter" idx="17" hasCustomPrompt="1"/>
          </p:nvPr>
        </p:nvSpPr>
        <p:spPr>
          <a:xfrm>
            <a:off x="6198116" y="1290690"/>
            <a:ext cx="5260767"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6187661" y="1757167"/>
            <a:ext cx="5265902" cy="3652441"/>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6058069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CE4CA0EE-D5E1-440F-BC2D-69119081D20A}"/>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9058116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7342647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574183"/>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915173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7" name="Footer">
            <a:extLst>
              <a:ext uri="{FF2B5EF4-FFF2-40B4-BE49-F238E27FC236}">
                <a16:creationId xmlns:a16="http://schemas.microsoft.com/office/drawing/2014/main" id="{E80F7FA6-7141-4BC3-A2CF-56ED6EFB0146}"/>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7640349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7" name="Footer">
            <a:extLst>
              <a:ext uri="{FF2B5EF4-FFF2-40B4-BE49-F238E27FC236}">
                <a16:creationId xmlns:a16="http://schemas.microsoft.com/office/drawing/2014/main" id="{E80F7FA6-7141-4BC3-A2CF-56ED6EFB0146}"/>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3" name="Text Placeholder 5">
            <a:extLst>
              <a:ext uri="{FF2B5EF4-FFF2-40B4-BE49-F238E27FC236}">
                <a16:creationId xmlns:a16="http://schemas.microsoft.com/office/drawing/2014/main" id="{9341F7B9-9618-F240-A81A-3886AC6FAB72}"/>
              </a:ext>
            </a:extLst>
          </p:cNvPr>
          <p:cNvSpPr>
            <a:spLocks noGrp="1"/>
          </p:cNvSpPr>
          <p:nvPr>
            <p:ph type="body" sz="quarter" idx="15" hasCustomPrompt="1"/>
          </p:nvPr>
        </p:nvSpPr>
        <p:spPr>
          <a:xfrm>
            <a:off x="1895522" y="1526605"/>
            <a:ext cx="812800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Tree>
    <p:extLst>
      <p:ext uri="{BB962C8B-B14F-4D97-AF65-F5344CB8AC3E}">
        <p14:creationId xmlns:p14="http://schemas.microsoft.com/office/powerpoint/2010/main" val="292253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wo Contents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7" y="1580707"/>
            <a:ext cx="6195940" cy="2083884"/>
          </a:xfrm>
        </p:spPr>
        <p:txBody>
          <a:bodyPr>
            <a:noAutofit/>
          </a:bodyPr>
          <a:lstStyle>
            <a:lvl1pPr marL="0" indent="0" algn="l">
              <a:lnSpc>
                <a:spcPct val="100000"/>
              </a:lnSpc>
              <a:spcBef>
                <a:spcPts val="600"/>
              </a:spcBef>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p>
        </p:txBody>
      </p:sp>
      <p:sp>
        <p:nvSpPr>
          <p:cNvPr id="7" name="Footer">
            <a:extLst>
              <a:ext uri="{FF2B5EF4-FFF2-40B4-BE49-F238E27FC236}">
                <a16:creationId xmlns:a16="http://schemas.microsoft.com/office/drawing/2014/main" id="{0570013D-3B1C-4AF8-AD98-AB90ACB2D259}"/>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Picture Placeholder 4">
            <a:extLst>
              <a:ext uri="{FF2B5EF4-FFF2-40B4-BE49-F238E27FC236}">
                <a16:creationId xmlns:a16="http://schemas.microsoft.com/office/drawing/2014/main" id="{2B6934A1-7BBA-4016-870B-731F27FB98E1}"/>
              </a:ext>
            </a:extLst>
          </p:cNvPr>
          <p:cNvSpPr>
            <a:spLocks noGrp="1"/>
          </p:cNvSpPr>
          <p:nvPr>
            <p:ph type="pic" sz="quarter" idx="16"/>
          </p:nvPr>
        </p:nvSpPr>
        <p:spPr>
          <a:xfrm>
            <a:off x="7038975" y="1581151"/>
            <a:ext cx="4314825" cy="2083884"/>
          </a:xfrm>
        </p:spPr>
        <p:txBody>
          <a:bodyPr/>
          <a:lstStyle/>
          <a:p>
            <a:endParaRPr lang="en-US" dirty="0"/>
          </a:p>
        </p:txBody>
      </p:sp>
      <p:sp>
        <p:nvSpPr>
          <p:cNvPr id="8" name="Text Placeholder 5">
            <a:extLst>
              <a:ext uri="{FF2B5EF4-FFF2-40B4-BE49-F238E27FC236}">
                <a16:creationId xmlns:a16="http://schemas.microsoft.com/office/drawing/2014/main" id="{479BB18C-DD3C-B338-94DD-78651EF67E3E}"/>
              </a:ext>
            </a:extLst>
          </p:cNvPr>
          <p:cNvSpPr>
            <a:spLocks noGrp="1"/>
          </p:cNvSpPr>
          <p:nvPr>
            <p:ph type="body" sz="quarter" idx="17" hasCustomPrompt="1"/>
          </p:nvPr>
        </p:nvSpPr>
        <p:spPr>
          <a:xfrm>
            <a:off x="743576" y="3764553"/>
            <a:ext cx="10610223" cy="2083884"/>
          </a:xfrm>
        </p:spPr>
        <p:txBody>
          <a:bodyPr>
            <a:noAutofit/>
          </a:bodyPr>
          <a:lstStyle>
            <a:lvl1pPr marL="0" indent="0" algn="l">
              <a:lnSpc>
                <a:spcPct val="100000"/>
              </a:lnSpc>
              <a:spcBef>
                <a:spcPts val="600"/>
              </a:spcBef>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p>
        </p:txBody>
      </p:sp>
    </p:spTree>
    <p:extLst>
      <p:ext uri="{BB962C8B-B14F-4D97-AF65-F5344CB8AC3E}">
        <p14:creationId xmlns:p14="http://schemas.microsoft.com/office/powerpoint/2010/main" val="8111013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wo Tables 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838200" y="1465522"/>
            <a:ext cx="5166360" cy="3925582"/>
          </a:xfrm>
        </p:spPr>
        <p:txBody>
          <a:bodyPr/>
          <a:lstStyle/>
          <a:p>
            <a:r>
              <a:rPr lang="en-US" dirty="0"/>
              <a:t>Click icon to add table</a:t>
            </a:r>
          </a:p>
        </p:txBody>
      </p:sp>
      <p:sp>
        <p:nvSpPr>
          <p:cNvPr id="7" name="Footer">
            <a:extLst>
              <a:ext uri="{FF2B5EF4-FFF2-40B4-BE49-F238E27FC236}">
                <a16:creationId xmlns:a16="http://schemas.microsoft.com/office/drawing/2014/main" id="{E80F7FA6-7141-4BC3-A2CF-56ED6EFB0146}"/>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3" name="Table Placeholder 4">
            <a:extLst>
              <a:ext uri="{FF2B5EF4-FFF2-40B4-BE49-F238E27FC236}">
                <a16:creationId xmlns:a16="http://schemas.microsoft.com/office/drawing/2014/main" id="{F157F356-8E59-E6F2-6F02-B566861E2E1C}"/>
              </a:ext>
            </a:extLst>
          </p:cNvPr>
          <p:cNvSpPr>
            <a:spLocks noGrp="1"/>
          </p:cNvSpPr>
          <p:nvPr>
            <p:ph type="tbl" sz="quarter" idx="11"/>
          </p:nvPr>
        </p:nvSpPr>
        <p:spPr>
          <a:xfrm>
            <a:off x="6159795" y="1465522"/>
            <a:ext cx="5166360" cy="3925582"/>
          </a:xfrm>
        </p:spPr>
        <p:txBody>
          <a:bodyPr/>
          <a:lstStyle/>
          <a:p>
            <a:r>
              <a:rPr lang="en-US" dirty="0"/>
              <a:t>Click icon to add table</a:t>
            </a:r>
          </a:p>
        </p:txBody>
      </p:sp>
    </p:spTree>
    <p:extLst>
      <p:ext uri="{BB962C8B-B14F-4D97-AF65-F5344CB8AC3E}">
        <p14:creationId xmlns:p14="http://schemas.microsoft.com/office/powerpoint/2010/main" val="25001773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Sections with Images and Two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5" y="1427368"/>
            <a:ext cx="5242697"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7" y="1879341"/>
            <a:ext cx="5253155" cy="292513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928460"/>
            <a:ext cx="5253153"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11" name="Text Placeholder 5">
            <a:extLst>
              <a:ext uri="{FF2B5EF4-FFF2-40B4-BE49-F238E27FC236}">
                <a16:creationId xmlns:a16="http://schemas.microsoft.com/office/drawing/2014/main" id="{60F0504B-3865-4CC8-A076-812C6EF4B4E8}"/>
              </a:ext>
            </a:extLst>
          </p:cNvPr>
          <p:cNvSpPr>
            <a:spLocks noGrp="1"/>
          </p:cNvSpPr>
          <p:nvPr>
            <p:ph type="body" sz="quarter" idx="17" hasCustomPrompt="1"/>
          </p:nvPr>
        </p:nvSpPr>
        <p:spPr>
          <a:xfrm>
            <a:off x="6096001" y="1427368"/>
            <a:ext cx="525780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879341"/>
            <a:ext cx="5257799" cy="2925134"/>
          </a:xfrm>
        </p:spPr>
        <p:txBody>
          <a:bodyPr/>
          <a:lstStyle/>
          <a:p>
            <a:r>
              <a:rPr lang="en-US" dirty="0"/>
              <a:t>Click icon to </a:t>
            </a:r>
            <a:r>
              <a:rPr lang="en-US"/>
              <a:t>add picture</a:t>
            </a:r>
            <a:endParaRPr lang="en-US" dirty="0"/>
          </a:p>
        </p:txBody>
      </p:sp>
      <p:sp>
        <p:nvSpPr>
          <p:cNvPr id="12" name="Text Placeholder 9">
            <a:extLst>
              <a:ext uri="{FF2B5EF4-FFF2-40B4-BE49-F238E27FC236}">
                <a16:creationId xmlns:a16="http://schemas.microsoft.com/office/drawing/2014/main" id="{CC39118D-AF06-4D1E-A28A-244A65DAF08F}"/>
              </a:ext>
            </a:extLst>
          </p:cNvPr>
          <p:cNvSpPr>
            <a:spLocks noGrp="1"/>
          </p:cNvSpPr>
          <p:nvPr>
            <p:ph type="body" sz="quarter" idx="18" hasCustomPrompt="1"/>
          </p:nvPr>
        </p:nvSpPr>
        <p:spPr>
          <a:xfrm>
            <a:off x="6096000" y="4928459"/>
            <a:ext cx="5253153"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1290146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Sections with Two tables and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5" y="1427368"/>
            <a:ext cx="5242697"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Text Placeholder 9"/>
          <p:cNvSpPr>
            <a:spLocks noGrp="1"/>
          </p:cNvSpPr>
          <p:nvPr>
            <p:ph type="body" sz="quarter" idx="11" hasCustomPrompt="1"/>
          </p:nvPr>
        </p:nvSpPr>
        <p:spPr>
          <a:xfrm>
            <a:off x="733119" y="3650514"/>
            <a:ext cx="5253153" cy="2130354"/>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11" name="Text Placeholder 5">
            <a:extLst>
              <a:ext uri="{FF2B5EF4-FFF2-40B4-BE49-F238E27FC236}">
                <a16:creationId xmlns:a16="http://schemas.microsoft.com/office/drawing/2014/main" id="{60F0504B-3865-4CC8-A076-812C6EF4B4E8}"/>
              </a:ext>
            </a:extLst>
          </p:cNvPr>
          <p:cNvSpPr>
            <a:spLocks noGrp="1"/>
          </p:cNvSpPr>
          <p:nvPr>
            <p:ph type="body" sz="quarter" idx="17" hasCustomPrompt="1"/>
          </p:nvPr>
        </p:nvSpPr>
        <p:spPr>
          <a:xfrm>
            <a:off x="6096001" y="1427368"/>
            <a:ext cx="525780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2" name="Text Placeholder 9">
            <a:extLst>
              <a:ext uri="{FF2B5EF4-FFF2-40B4-BE49-F238E27FC236}">
                <a16:creationId xmlns:a16="http://schemas.microsoft.com/office/drawing/2014/main" id="{CC39118D-AF06-4D1E-A28A-244A65DAF08F}"/>
              </a:ext>
            </a:extLst>
          </p:cNvPr>
          <p:cNvSpPr>
            <a:spLocks noGrp="1"/>
          </p:cNvSpPr>
          <p:nvPr>
            <p:ph type="body" sz="quarter" idx="18" hasCustomPrompt="1"/>
          </p:nvPr>
        </p:nvSpPr>
        <p:spPr>
          <a:xfrm>
            <a:off x="6096000" y="3650513"/>
            <a:ext cx="5253153" cy="2130354"/>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4" name="Table Placeholder 3">
            <a:extLst>
              <a:ext uri="{FF2B5EF4-FFF2-40B4-BE49-F238E27FC236}">
                <a16:creationId xmlns:a16="http://schemas.microsoft.com/office/drawing/2014/main" id="{7F1EBD22-5216-4DDB-B1B4-D58F01937246}"/>
              </a:ext>
            </a:extLst>
          </p:cNvPr>
          <p:cNvSpPr>
            <a:spLocks noGrp="1"/>
          </p:cNvSpPr>
          <p:nvPr>
            <p:ph type="tbl" sz="quarter" idx="19"/>
          </p:nvPr>
        </p:nvSpPr>
        <p:spPr>
          <a:xfrm>
            <a:off x="733425" y="1849438"/>
            <a:ext cx="5253038" cy="1722437"/>
          </a:xfrm>
        </p:spPr>
        <p:txBody>
          <a:bodyPr/>
          <a:lstStyle/>
          <a:p>
            <a:endParaRPr lang="en-US"/>
          </a:p>
        </p:txBody>
      </p:sp>
      <p:sp>
        <p:nvSpPr>
          <p:cNvPr id="13" name="Table Placeholder 3">
            <a:extLst>
              <a:ext uri="{FF2B5EF4-FFF2-40B4-BE49-F238E27FC236}">
                <a16:creationId xmlns:a16="http://schemas.microsoft.com/office/drawing/2014/main" id="{EC5574CB-EFD0-4E9E-8446-1B7A54F8B5A1}"/>
              </a:ext>
            </a:extLst>
          </p:cNvPr>
          <p:cNvSpPr>
            <a:spLocks noGrp="1"/>
          </p:cNvSpPr>
          <p:nvPr>
            <p:ph type="tbl" sz="quarter" idx="20"/>
          </p:nvPr>
        </p:nvSpPr>
        <p:spPr>
          <a:xfrm>
            <a:off x="6095777" y="1849438"/>
            <a:ext cx="5253038" cy="1722437"/>
          </a:xfrm>
        </p:spPr>
        <p:txBody>
          <a:bodyPr/>
          <a:lstStyle/>
          <a:p>
            <a:endParaRPr lang="en-US"/>
          </a:p>
        </p:txBody>
      </p:sp>
    </p:spTree>
    <p:extLst>
      <p:ext uri="{BB962C8B-B14F-4D97-AF65-F5344CB8AC3E}">
        <p14:creationId xmlns:p14="http://schemas.microsoft.com/office/powerpoint/2010/main" val="6268788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3"/>
          </p:nvPr>
        </p:nvSpPr>
        <p:spPr>
          <a:xfrm>
            <a:off x="838688" y="1476104"/>
            <a:ext cx="10514624" cy="44413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
        <p:nvSpPr>
          <p:cNvPr id="7" name="Rectangle 6">
            <a:extLst>
              <a:ext uri="{FF2B5EF4-FFF2-40B4-BE49-F238E27FC236}">
                <a16:creationId xmlns:a16="http://schemas.microsoft.com/office/drawing/2014/main" id="{832DC7FF-32F2-4F88-BCAA-5E9F3DC9E7F8}"/>
              </a:ext>
            </a:extLst>
          </p:cNvPr>
          <p:cNvSpPr>
            <a:spLocks noChangeArrowheads="1"/>
          </p:cNvSpPr>
          <p:nvPr userDrawn="1"/>
        </p:nvSpPr>
        <p:spPr bwMode="auto">
          <a:xfrm>
            <a:off x="838201" y="6448510"/>
            <a:ext cx="9442837" cy="335989"/>
          </a:xfrm>
          <a:prstGeom prst="rect">
            <a:avLst/>
          </a:prstGeom>
          <a:noFill/>
          <a:ln w="12700">
            <a:noFill/>
            <a:miter lim="800000"/>
            <a:headEnd/>
            <a:tailEnd/>
          </a:ln>
          <a:effectLst/>
        </p:spPr>
        <p:txBody>
          <a:bodyPr wrap="square" lIns="90264" tIns="44340" rIns="90264" bIns="44340">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9pPr>
          </a:lstStyle>
          <a:p>
            <a:pPr algn="l">
              <a:defRPr/>
            </a:pPr>
            <a:r>
              <a:rPr lang="en-US" sz="798">
                <a:solidFill>
                  <a:srgbClr val="000000"/>
                </a:solidFill>
                <a:effectLst/>
                <a:latin typeface="+mj-lt"/>
                <a:cs typeface="Arial" panose="020B0604020202020204" pitchFamily="34" charset="0"/>
              </a:rPr>
              <a:t>© 2020  Cengage.  </a:t>
            </a:r>
            <a:r>
              <a:rPr lang="en-US" sz="798" dirty="0">
                <a:solidFill>
                  <a:srgbClr val="000000"/>
                </a:solidFill>
                <a:effectLst/>
                <a:latin typeface="+mj-lt"/>
                <a:cs typeface="Arial" panose="020B0604020202020204" pitchFamily="34" charset="0"/>
              </a:rPr>
              <a:t>May not be scanned, copied or duplicated, or posted to a publicly accessible website, in whole or in part, except for use as permitted</a:t>
            </a:r>
            <a:r>
              <a:rPr lang="en-US" sz="798" baseline="0" dirty="0">
                <a:solidFill>
                  <a:srgbClr val="000000"/>
                </a:solidFill>
                <a:effectLst/>
                <a:latin typeface="+mj-lt"/>
                <a:cs typeface="Arial" panose="020B0604020202020204" pitchFamily="34" charset="0"/>
              </a:rPr>
              <a:t> </a:t>
            </a:r>
            <a:r>
              <a:rPr lang="en-US" sz="798" dirty="0">
                <a:solidFill>
                  <a:srgbClr val="000000"/>
                </a:solidFill>
                <a:effectLst/>
                <a:latin typeface="+mj-lt"/>
                <a:cs typeface="Arial" panose="020B0604020202020204" pitchFamily="34" charset="0"/>
              </a:rPr>
              <a:t>in a license distributed with a certain product or service or otherwise on a password-protected website or</a:t>
            </a:r>
            <a:r>
              <a:rPr lang="en-US" sz="798" baseline="0" dirty="0">
                <a:solidFill>
                  <a:srgbClr val="000000"/>
                </a:solidFill>
                <a:effectLst/>
                <a:latin typeface="+mj-lt"/>
                <a:cs typeface="Arial" panose="020B0604020202020204" pitchFamily="34" charset="0"/>
              </a:rPr>
              <a:t> school-approved learning management system f</a:t>
            </a:r>
            <a:r>
              <a:rPr lang="en-US" sz="798" dirty="0">
                <a:solidFill>
                  <a:srgbClr val="000000"/>
                </a:solidFill>
                <a:effectLst/>
                <a:latin typeface="+mj-lt"/>
                <a:cs typeface="Arial" panose="020B0604020202020204" pitchFamily="34" charset="0"/>
              </a:rPr>
              <a:t>or classroom use.</a:t>
            </a:r>
          </a:p>
        </p:txBody>
      </p:sp>
    </p:spTree>
    <p:extLst>
      <p:ext uri="{BB962C8B-B14F-4D97-AF65-F5344CB8AC3E}">
        <p14:creationId xmlns:p14="http://schemas.microsoft.com/office/powerpoint/2010/main" val="2096519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ection, and Conten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7" y="2133599"/>
            <a:ext cx="6195940" cy="3700131"/>
          </a:xfrm>
        </p:spPr>
        <p:txBody>
          <a:bodyPr>
            <a:noAutofit/>
          </a:bodyPr>
          <a:lstStyle>
            <a:lvl1pPr marL="0" indent="0" algn="l">
              <a:lnSpc>
                <a:spcPct val="100000"/>
              </a:lnSpc>
              <a:spcBef>
                <a:spcPts val="600"/>
              </a:spcBef>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p>
        </p:txBody>
      </p:sp>
      <p:sp>
        <p:nvSpPr>
          <p:cNvPr id="7" name="Footer">
            <a:extLst>
              <a:ext uri="{FF2B5EF4-FFF2-40B4-BE49-F238E27FC236}">
                <a16:creationId xmlns:a16="http://schemas.microsoft.com/office/drawing/2014/main" id="{0570013D-3B1C-4AF8-AD98-AB90ACB2D259}"/>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Picture Placeholder 4">
            <a:extLst>
              <a:ext uri="{FF2B5EF4-FFF2-40B4-BE49-F238E27FC236}">
                <a16:creationId xmlns:a16="http://schemas.microsoft.com/office/drawing/2014/main" id="{2B6934A1-7BBA-4016-870B-731F27FB98E1}"/>
              </a:ext>
            </a:extLst>
          </p:cNvPr>
          <p:cNvSpPr>
            <a:spLocks noGrp="1"/>
          </p:cNvSpPr>
          <p:nvPr>
            <p:ph type="pic" sz="quarter" idx="16"/>
          </p:nvPr>
        </p:nvSpPr>
        <p:spPr>
          <a:xfrm>
            <a:off x="7038975" y="1581150"/>
            <a:ext cx="4314825" cy="4252913"/>
          </a:xfrm>
        </p:spPr>
        <p:txBody>
          <a:bodyPr/>
          <a:lstStyle/>
          <a:p>
            <a:endParaRPr lang="en-US"/>
          </a:p>
        </p:txBody>
      </p:sp>
      <p:sp>
        <p:nvSpPr>
          <p:cNvPr id="8" name="Text Placeholder 5">
            <a:extLst>
              <a:ext uri="{FF2B5EF4-FFF2-40B4-BE49-F238E27FC236}">
                <a16:creationId xmlns:a16="http://schemas.microsoft.com/office/drawing/2014/main" id="{D06E54DE-5F36-1FCE-27A0-BD19D4BD4755}"/>
              </a:ext>
            </a:extLst>
          </p:cNvPr>
          <p:cNvSpPr>
            <a:spLocks noGrp="1"/>
          </p:cNvSpPr>
          <p:nvPr>
            <p:ph type="body" sz="quarter" idx="17" hasCustomPrompt="1"/>
          </p:nvPr>
        </p:nvSpPr>
        <p:spPr>
          <a:xfrm>
            <a:off x="743578" y="1581150"/>
            <a:ext cx="619594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Tree>
    <p:extLst>
      <p:ext uri="{BB962C8B-B14F-4D97-AF65-F5344CB8AC3E}">
        <p14:creationId xmlns:p14="http://schemas.microsoft.com/office/powerpoint/2010/main" val="2071932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two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7" y="1580707"/>
            <a:ext cx="5999194" cy="4253024"/>
          </a:xfrm>
        </p:spPr>
        <p:txBody>
          <a:bodyPr>
            <a:noAutofit/>
          </a:bodyPr>
          <a:lstStyle>
            <a:lvl1pPr marL="0" indent="0" algn="l">
              <a:lnSpc>
                <a:spcPct val="100000"/>
              </a:lnSpc>
              <a:spcBef>
                <a:spcPts val="600"/>
              </a:spcBef>
              <a:buFont typeface="Arial" panose="020B0604020202020204" pitchFamily="34" charset="0"/>
              <a:buNone/>
              <a:defRPr sz="20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p>
        </p:txBody>
      </p:sp>
      <p:sp>
        <p:nvSpPr>
          <p:cNvPr id="7" name="Footer">
            <a:extLst>
              <a:ext uri="{FF2B5EF4-FFF2-40B4-BE49-F238E27FC236}">
                <a16:creationId xmlns:a16="http://schemas.microsoft.com/office/drawing/2014/main" id="{0570013D-3B1C-4AF8-AD98-AB90ACB2D259}"/>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Picture Placeholder 4">
            <a:extLst>
              <a:ext uri="{FF2B5EF4-FFF2-40B4-BE49-F238E27FC236}">
                <a16:creationId xmlns:a16="http://schemas.microsoft.com/office/drawing/2014/main" id="{2B6934A1-7BBA-4016-870B-731F27FB98E1}"/>
              </a:ext>
            </a:extLst>
          </p:cNvPr>
          <p:cNvSpPr>
            <a:spLocks noGrp="1"/>
          </p:cNvSpPr>
          <p:nvPr>
            <p:ph type="pic" sz="quarter" idx="16"/>
          </p:nvPr>
        </p:nvSpPr>
        <p:spPr>
          <a:xfrm>
            <a:off x="6846846" y="1581151"/>
            <a:ext cx="4562856" cy="2098751"/>
          </a:xfrm>
        </p:spPr>
        <p:txBody>
          <a:bodyPr/>
          <a:lstStyle/>
          <a:p>
            <a:endParaRPr lang="en-US" dirty="0"/>
          </a:p>
        </p:txBody>
      </p:sp>
      <p:sp>
        <p:nvSpPr>
          <p:cNvPr id="4" name="Picture Placeholder 3">
            <a:extLst>
              <a:ext uri="{FF2B5EF4-FFF2-40B4-BE49-F238E27FC236}">
                <a16:creationId xmlns:a16="http://schemas.microsoft.com/office/drawing/2014/main" id="{3ECEBE1D-025F-4B90-E515-0E08F23F3E85}"/>
              </a:ext>
            </a:extLst>
          </p:cNvPr>
          <p:cNvSpPr>
            <a:spLocks noGrp="1"/>
          </p:cNvSpPr>
          <p:nvPr>
            <p:ph type="pic" sz="quarter" idx="17"/>
          </p:nvPr>
        </p:nvSpPr>
        <p:spPr>
          <a:xfrm>
            <a:off x="6846846" y="3740149"/>
            <a:ext cx="4562856" cy="2103120"/>
          </a:xfrm>
        </p:spPr>
        <p:txBody>
          <a:bodyPr/>
          <a:lstStyle/>
          <a:p>
            <a:endParaRPr lang="en-US" dirty="0"/>
          </a:p>
        </p:txBody>
      </p:sp>
    </p:spTree>
    <p:extLst>
      <p:ext uri="{BB962C8B-B14F-4D97-AF65-F5344CB8AC3E}">
        <p14:creationId xmlns:p14="http://schemas.microsoft.com/office/powerpoint/2010/main" val="299664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0" name="Footer">
            <a:extLst>
              <a:ext uri="{FF2B5EF4-FFF2-40B4-BE49-F238E27FC236}">
                <a16:creationId xmlns:a16="http://schemas.microsoft.com/office/drawing/2014/main" id="{9D76B700-6743-49A6-AB3E-162BD3923336}"/>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8793668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descr="Cengage Logo"/>
          <p:cNvPicPr>
            <a:picLocks noChangeAspect="1"/>
          </p:cNvPicPr>
          <p:nvPr userDrawn="1"/>
        </p:nvPicPr>
        <p:blipFill>
          <a:blip r:embed="rId6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736056" y="6176963"/>
            <a:ext cx="8999882" cy="672104"/>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tx2"/>
                </a:solidFill>
                <a:latin typeface="arial" charset="0"/>
              </a:defRPr>
            </a:lvl1pPr>
          </a:lstStyle>
          <a:p>
            <a:r>
              <a:rPr lang="en-US" dirty="0" err="1">
                <a:latin typeface="Arial" panose="020B0604020202020204" pitchFamily="34" charset="0"/>
                <a:cs typeface="Arial" panose="020B0604020202020204" pitchFamily="34" charset="0"/>
              </a:rPr>
              <a:t>Camm</a:t>
            </a:r>
            <a:r>
              <a:rPr lang="en-US" dirty="0">
                <a:latin typeface="Arial" panose="020B0604020202020204" pitchFamily="34" charset="0"/>
                <a:cs typeface="Arial" panose="020B0604020202020204" pitchFamily="34" charset="0"/>
              </a:rPr>
              <a:t>, Cochran, Fry, Ohlmann, Anderson, Sweeney, Williams, An Introduction to Management Science - Quantitative Approaches to Decision Making, 16th Edition. © 2024 Cengage Group.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22" r:id="rId1"/>
    <p:sldLayoutId id="2147483714" r:id="rId2"/>
    <p:sldLayoutId id="2147483774" r:id="rId3"/>
    <p:sldLayoutId id="2147483752" r:id="rId4"/>
    <p:sldLayoutId id="2147483766" r:id="rId5"/>
    <p:sldLayoutId id="2147483769" r:id="rId6"/>
    <p:sldLayoutId id="2147483768" r:id="rId7"/>
    <p:sldLayoutId id="2147483767" r:id="rId8"/>
    <p:sldLayoutId id="2147483718" r:id="rId9"/>
    <p:sldLayoutId id="2147483738" r:id="rId10"/>
    <p:sldLayoutId id="2147483715" r:id="rId11"/>
    <p:sldLayoutId id="2147483760" r:id="rId12"/>
    <p:sldLayoutId id="2147483761" r:id="rId13"/>
    <p:sldLayoutId id="2147483747" r:id="rId14"/>
    <p:sldLayoutId id="2147483744" r:id="rId15"/>
    <p:sldLayoutId id="2147483777" r:id="rId16"/>
    <p:sldLayoutId id="2147483771" r:id="rId17"/>
    <p:sldLayoutId id="2147483737" r:id="rId18"/>
    <p:sldLayoutId id="2147483753" r:id="rId19"/>
    <p:sldLayoutId id="2147483762" r:id="rId20"/>
    <p:sldLayoutId id="2147483758" r:id="rId21"/>
    <p:sldLayoutId id="2147483759" r:id="rId22"/>
    <p:sldLayoutId id="2147483755" r:id="rId23"/>
    <p:sldLayoutId id="2147483772" r:id="rId24"/>
    <p:sldLayoutId id="2147483754" r:id="rId25"/>
    <p:sldLayoutId id="2147483765" r:id="rId26"/>
    <p:sldLayoutId id="2147483736" r:id="rId27"/>
    <p:sldLayoutId id="2147483776" r:id="rId28"/>
    <p:sldLayoutId id="2147483748" r:id="rId29"/>
    <p:sldLayoutId id="2147483749" r:id="rId30"/>
    <p:sldLayoutId id="2147483716" r:id="rId31"/>
    <p:sldLayoutId id="2147483719" r:id="rId32"/>
    <p:sldLayoutId id="2147483726" r:id="rId33"/>
    <p:sldLayoutId id="2147483720" r:id="rId34"/>
    <p:sldLayoutId id="2147483743" r:id="rId35"/>
    <p:sldLayoutId id="2147483746" r:id="rId36"/>
    <p:sldLayoutId id="2147483764" r:id="rId37"/>
    <p:sldLayoutId id="2147483773" r:id="rId38"/>
    <p:sldLayoutId id="2147483735" r:id="rId39"/>
    <p:sldLayoutId id="2147483730" r:id="rId40"/>
    <p:sldLayoutId id="2147483733" r:id="rId41"/>
    <p:sldLayoutId id="2147483732" r:id="rId42"/>
    <p:sldLayoutId id="2147483757" r:id="rId43"/>
    <p:sldLayoutId id="2147483740" r:id="rId44"/>
    <p:sldLayoutId id="2147483742" r:id="rId45"/>
    <p:sldLayoutId id="2147483745" r:id="rId46"/>
    <p:sldLayoutId id="2147483750" r:id="rId47"/>
    <p:sldLayoutId id="2147483763" r:id="rId48"/>
    <p:sldLayoutId id="2147483725" r:id="rId49"/>
    <p:sldLayoutId id="2147483728" r:id="rId50"/>
    <p:sldLayoutId id="2147483731" r:id="rId51"/>
    <p:sldLayoutId id="2147483729" r:id="rId52"/>
    <p:sldLayoutId id="2147483734" r:id="rId53"/>
    <p:sldLayoutId id="2147483727" r:id="rId54"/>
    <p:sldLayoutId id="2147483723" r:id="rId55"/>
    <p:sldLayoutId id="2147483724" r:id="rId56"/>
    <p:sldLayoutId id="2147483713" r:id="rId57"/>
    <p:sldLayoutId id="2147483717" r:id="rId58"/>
    <p:sldLayoutId id="2147483778" r:id="rId59"/>
    <p:sldLayoutId id="2147483775" r:id="rId60"/>
    <p:sldLayoutId id="2147483751" r:id="rId61"/>
    <p:sldLayoutId id="2147483756" r:id="rId62"/>
    <p:sldLayoutId id="2147483770" r:id="rId6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45.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A78AE-6D3E-44A6-8EEF-9452400EAEDB}"/>
              </a:ext>
            </a:extLst>
          </p:cNvPr>
          <p:cNvSpPr>
            <a:spLocks noGrp="1"/>
          </p:cNvSpPr>
          <p:nvPr>
            <p:ph type="title"/>
          </p:nvPr>
        </p:nvSpPr>
        <p:spPr/>
        <p:txBody>
          <a:bodyPr/>
          <a:lstStyle/>
          <a:p>
            <a:r>
              <a:rPr lang="en-US" dirty="0"/>
              <a:t>Business Analytics, 5e</a:t>
            </a:r>
          </a:p>
        </p:txBody>
      </p:sp>
      <p:sp>
        <p:nvSpPr>
          <p:cNvPr id="2" name="Text Placeholder 1">
            <a:extLst>
              <a:ext uri="{FF2B5EF4-FFF2-40B4-BE49-F238E27FC236}">
                <a16:creationId xmlns:a16="http://schemas.microsoft.com/office/drawing/2014/main" id="{47C41B3A-543B-4268-9C2F-9300BD6F67A9}"/>
              </a:ext>
            </a:extLst>
          </p:cNvPr>
          <p:cNvSpPr>
            <a:spLocks noGrp="1"/>
          </p:cNvSpPr>
          <p:nvPr>
            <p:ph type="body" sz="quarter" idx="11"/>
          </p:nvPr>
        </p:nvSpPr>
        <p:spPr>
          <a:xfrm>
            <a:off x="3930077" y="4047983"/>
            <a:ext cx="7696928" cy="1009792"/>
          </a:xfrm>
        </p:spPr>
        <p:txBody>
          <a:bodyPr anchor="t"/>
          <a:lstStyle/>
          <a:p>
            <a:r>
              <a:rPr lang="en-US" dirty="0"/>
              <a:t>Chapter 8 – Linear Regression</a:t>
            </a:r>
          </a:p>
        </p:txBody>
      </p:sp>
    </p:spTree>
    <p:extLst>
      <p:ext uri="{BB962C8B-B14F-4D97-AF65-F5344CB8AC3E}">
        <p14:creationId xmlns:p14="http://schemas.microsoft.com/office/powerpoint/2010/main" val="252398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D4B4-EE30-4C50-A2C3-1CBC00F5C273}"/>
              </a:ext>
            </a:extLst>
          </p:cNvPr>
          <p:cNvSpPr>
            <a:spLocks noGrp="1"/>
          </p:cNvSpPr>
          <p:nvPr>
            <p:ph type="title"/>
          </p:nvPr>
        </p:nvSpPr>
        <p:spPr/>
        <p:txBody>
          <a:bodyPr/>
          <a:lstStyle/>
          <a:p>
            <a:r>
              <a:rPr lang="en-US" dirty="0"/>
              <a:t>8.2 The Butler Trucking Company Example</a:t>
            </a:r>
          </a:p>
        </p:txBody>
      </p:sp>
      <p:sp>
        <p:nvSpPr>
          <p:cNvPr id="3" name="Text Placeholder 2">
            <a:extLst>
              <a:ext uri="{FF2B5EF4-FFF2-40B4-BE49-F238E27FC236}">
                <a16:creationId xmlns:a16="http://schemas.microsoft.com/office/drawing/2014/main" id="{0A924D5B-5F9E-D5AA-6985-4E8C08F1DD03}"/>
              </a:ext>
            </a:extLst>
          </p:cNvPr>
          <p:cNvSpPr>
            <a:spLocks noGrp="1"/>
          </p:cNvSpPr>
          <p:nvPr>
            <p:ph type="body" sz="quarter" idx="15"/>
          </p:nvPr>
        </p:nvSpPr>
        <p:spPr>
          <a:xfrm>
            <a:off x="743576" y="1219201"/>
            <a:ext cx="10610223" cy="1593658"/>
          </a:xfrm>
        </p:spPr>
        <p:txBody>
          <a:bodyPr/>
          <a:lstStyle/>
          <a:p>
            <a:pPr>
              <a:spcBef>
                <a:spcPts val="1000"/>
              </a:spcBef>
            </a:pPr>
            <a:r>
              <a:rPr lang="en-US" sz="2400" dirty="0"/>
              <a:t>We use a sample of 10 randomly selected driving assignments made by the Butler </a:t>
            </a:r>
            <a:r>
              <a:rPr lang="en-US" dirty="0"/>
              <a:t>Tr</a:t>
            </a:r>
            <a:r>
              <a:rPr lang="en-US" sz="2400" dirty="0"/>
              <a:t>ucking </a:t>
            </a:r>
            <a:r>
              <a:rPr lang="en-US" dirty="0"/>
              <a:t>C</a:t>
            </a:r>
            <a:r>
              <a:rPr lang="en-US" sz="2400" dirty="0"/>
              <a:t>ompany to build a scatter chart depicting the relationship between the travel time (in hours) and the miles traveled.</a:t>
            </a:r>
          </a:p>
          <a:p>
            <a:pPr>
              <a:spcBef>
                <a:spcPts val="1000"/>
              </a:spcBef>
            </a:pPr>
            <a:r>
              <a:rPr lang="en-US" sz="2400" dirty="0" err="1"/>
              <a:t>DATAfile</a:t>
            </a:r>
            <a:r>
              <a:rPr lang="en-US" sz="2400" dirty="0"/>
              <a:t>: </a:t>
            </a:r>
            <a:r>
              <a:rPr lang="en-US" sz="2400" i="1" dirty="0"/>
              <a:t>butler</a:t>
            </a:r>
            <a:endParaRPr lang="en-US" sz="2400" dirty="0"/>
          </a:p>
        </p:txBody>
      </p:sp>
      <p:sp>
        <p:nvSpPr>
          <p:cNvPr id="5" name="Text Placeholder 4">
            <a:extLst>
              <a:ext uri="{FF2B5EF4-FFF2-40B4-BE49-F238E27FC236}">
                <a16:creationId xmlns:a16="http://schemas.microsoft.com/office/drawing/2014/main" id="{073527B5-1A1D-CB8E-D485-92FB4F8BBFB1}"/>
              </a:ext>
            </a:extLst>
          </p:cNvPr>
          <p:cNvSpPr>
            <a:spLocks noGrp="1"/>
          </p:cNvSpPr>
          <p:nvPr>
            <p:ph type="body" sz="quarter" idx="17"/>
          </p:nvPr>
        </p:nvSpPr>
        <p:spPr>
          <a:xfrm>
            <a:off x="743576" y="2937751"/>
            <a:ext cx="4390915" cy="2964166"/>
          </a:xfrm>
        </p:spPr>
        <p:txBody>
          <a:bodyPr/>
          <a:lstStyle/>
          <a:p>
            <a:pPr>
              <a:spcBef>
                <a:spcPts val="1000"/>
              </a:spcBef>
            </a:pPr>
            <a:r>
              <a:rPr lang="en-US" sz="2400" dirty="0"/>
              <a:t>Because the scatter diagram shows a positive linear relationship, we choose the simple linear regression model to represent the relationship between travel time (</a:t>
            </a:r>
            <a:r>
              <a:rPr lang="en-US" sz="2400" dirty="0">
                <a:latin typeface="Arial" panose="020B0604020202020204" pitchFamily="34" charset="0"/>
                <a:cs typeface="Arial" panose="020B0604020202020204" pitchFamily="34" charset="0"/>
              </a:rPr>
              <a:t>𝑦</a:t>
            </a:r>
            <a:r>
              <a:rPr lang="en-US" sz="2400" dirty="0"/>
              <a:t>) and miles traveled (</a:t>
            </a:r>
            <a:r>
              <a:rPr lang="en-US" sz="2400" dirty="0">
                <a:latin typeface="Arial" panose="020B0604020202020204" pitchFamily="34" charset="0"/>
                <a:cs typeface="Arial" panose="020B0604020202020204" pitchFamily="34" charset="0"/>
              </a:rPr>
              <a:t>𝑥</a:t>
            </a:r>
            <a:r>
              <a:rPr lang="en-US" sz="2400" i="1" dirty="0"/>
              <a:t>.</a:t>
            </a:r>
            <a:r>
              <a:rPr lang="en-US" sz="2400" dirty="0"/>
              <a:t>)</a:t>
            </a:r>
          </a:p>
        </p:txBody>
      </p:sp>
      <p:pic>
        <p:nvPicPr>
          <p:cNvPr id="8" name="Picture Placeholder 7" descr="A scatter diagram for a sample of 10 Butler trucking company driving assignments. The horizontal axis labeled miles traveled – x ranges from 40 to 100, in increments of 10. The vertical axis labeled travel time in hours – y ranges from 0 to 10, in increments of 1. The scatter diagram shows ten points: (50, 4.1), (50, 4.9), (65, 6), (75. 7.3), (80, 6.2), (90, 6), (90, 7.9), (100, 6.6), (100, 9), and (100, 9.3). All data are approximate.&#10;">
            <a:extLst>
              <a:ext uri="{FF2B5EF4-FFF2-40B4-BE49-F238E27FC236}">
                <a16:creationId xmlns:a16="http://schemas.microsoft.com/office/drawing/2014/main" id="{EAE95F52-DEE0-4150-6E3F-8483F7E7A464}"/>
              </a:ext>
            </a:extLst>
          </p:cNvPr>
          <p:cNvPicPr>
            <a:picLocks noGrp="1" noChangeAspect="1"/>
          </p:cNvPicPr>
          <p:nvPr>
            <p:ph type="pic" sz="quarter" idx="16"/>
          </p:nvPr>
        </p:nvPicPr>
        <p:blipFill rotWithShape="1">
          <a:blip r:embed="rId2"/>
          <a:srcRect l="8" r="8"/>
          <a:stretch/>
        </p:blipFill>
        <p:spPr>
          <a:xfrm>
            <a:off x="5439291" y="2430086"/>
            <a:ext cx="5320837" cy="3471831"/>
          </a:xfrm>
        </p:spPr>
      </p:pic>
    </p:spTree>
    <p:extLst>
      <p:ext uri="{BB962C8B-B14F-4D97-AF65-F5344CB8AC3E}">
        <p14:creationId xmlns:p14="http://schemas.microsoft.com/office/powerpoint/2010/main" val="79259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D4B4-EE30-4C50-A2C3-1CBC00F5C273}"/>
              </a:ext>
            </a:extLst>
          </p:cNvPr>
          <p:cNvSpPr>
            <a:spLocks noGrp="1"/>
          </p:cNvSpPr>
          <p:nvPr>
            <p:ph type="title"/>
          </p:nvPr>
        </p:nvSpPr>
        <p:spPr/>
        <p:txBody>
          <a:bodyPr/>
          <a:lstStyle/>
          <a:p>
            <a:r>
              <a:rPr lang="en-US" dirty="0"/>
              <a:t>8.2 Regression Equation for Butler Trucking Co.</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A924D5B-5F9E-D5AA-6985-4E8C08F1DD03}"/>
                  </a:ext>
                </a:extLst>
              </p:cNvPr>
              <p:cNvSpPr>
                <a:spLocks noGrp="1"/>
              </p:cNvSpPr>
              <p:nvPr>
                <p:ph type="body" sz="quarter" idx="15"/>
              </p:nvPr>
            </p:nvSpPr>
            <p:spPr>
              <a:xfrm>
                <a:off x="743577" y="1222505"/>
                <a:ext cx="10610223" cy="1414589"/>
              </a:xfrm>
            </p:spPr>
            <p:txBody>
              <a:bodyPr/>
              <a:lstStyle/>
              <a:p>
                <a:pPr>
                  <a:spcBef>
                    <a:spcPts val="1000"/>
                  </a:spcBef>
                  <a:spcAft>
                    <a:spcPts val="600"/>
                  </a:spcAft>
                </a:pPr>
                <a:r>
                  <a:rPr lang="en-US" sz="2400" dirty="0"/>
                  <a:t>Computer software produces the following simple linear regression equation.</a:t>
                </a:r>
              </a:p>
              <a:p>
                <a:pPr marL="914400">
                  <a:spcBef>
                    <a:spcPts val="1000"/>
                  </a:spcBef>
                </a:pPr>
                <a14:m>
                  <m:oMathPara xmlns:m="http://schemas.openxmlformats.org/officeDocument/2006/math">
                    <m:oMathParaPr>
                      <m:jc m:val="left"/>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=1.2739+0.0678</m:t>
                      </m:r>
                      <m:r>
                        <a:rPr lang="en-US" sz="2400" b="0" i="1" smtClean="0">
                          <a:latin typeface="Cambria Math" panose="02040503050406030204" pitchFamily="18" charset="0"/>
                        </a:rPr>
                        <m:t>𝑥</m:t>
                      </m:r>
                    </m:oMath>
                  </m:oMathPara>
                </a14:m>
                <a:endParaRPr lang="en-US" sz="2400" dirty="0"/>
              </a:p>
              <a:p>
                <a:pPr>
                  <a:spcBef>
                    <a:spcPts val="1000"/>
                  </a:spcBef>
                </a:pPr>
                <a:r>
                  <a:rPr lang="en-US" dirty="0"/>
                  <a:t>The slope and intercept of the regression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dirty="0" smtClean="0">
                        <a:latin typeface="Cambria Math" panose="02040503050406030204" pitchFamily="18" charset="0"/>
                      </a:rPr>
                      <m:t>0.0678</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rPr>
                          <m:t>0</m:t>
                        </m:r>
                      </m:sub>
                    </m:sSub>
                    <m:r>
                      <a:rPr lang="en-US" i="1">
                        <a:latin typeface="Cambria Math" panose="02040503050406030204" pitchFamily="18" charset="0"/>
                      </a:rPr>
                      <m:t>=</m:t>
                    </m:r>
                    <m:r>
                      <a:rPr lang="en-US" b="0" i="1" dirty="0" smtClean="0">
                        <a:latin typeface="Cambria Math" panose="02040503050406030204" pitchFamily="18" charset="0"/>
                      </a:rPr>
                      <m:t>1.2739</m:t>
                    </m:r>
                  </m:oMath>
                </a14:m>
                <a:r>
                  <a:rPr lang="en-US" dirty="0"/>
                  <a:t>.</a:t>
                </a:r>
              </a:p>
              <a:p>
                <a:pPr>
                  <a:spcBef>
                    <a:spcPts val="1000"/>
                  </a:spcBef>
                </a:pPr>
                <a:endParaRPr lang="en-US" sz="2400" dirty="0"/>
              </a:p>
            </p:txBody>
          </p:sp>
        </mc:Choice>
        <mc:Fallback xmlns="">
          <p:sp>
            <p:nvSpPr>
              <p:cNvPr id="3" name="Text Placeholder 2">
                <a:extLst>
                  <a:ext uri="{FF2B5EF4-FFF2-40B4-BE49-F238E27FC236}">
                    <a16:creationId xmlns:a16="http://schemas.microsoft.com/office/drawing/2014/main" id="{0A924D5B-5F9E-D5AA-6985-4E8C08F1DD03}"/>
                  </a:ext>
                </a:extLst>
              </p:cNvPr>
              <p:cNvSpPr>
                <a:spLocks noGrp="1" noRot="1" noChangeAspect="1" noMove="1" noResize="1" noEditPoints="1" noAdjustHandles="1" noChangeArrowheads="1" noChangeShapeType="1" noTextEdit="1"/>
              </p:cNvSpPr>
              <p:nvPr>
                <p:ph type="body" sz="quarter" idx="15"/>
              </p:nvPr>
            </p:nvSpPr>
            <p:spPr>
              <a:xfrm>
                <a:off x="743577" y="1222505"/>
                <a:ext cx="10610223" cy="1414589"/>
              </a:xfrm>
              <a:blipFill>
                <a:blip r:embed="rId3"/>
                <a:stretch>
                  <a:fillRect l="-1781" t="-6466" b="-5172"/>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073527B5-1A1D-CB8E-D485-92FB4F8BBFB1}"/>
              </a:ext>
            </a:extLst>
          </p:cNvPr>
          <p:cNvSpPr>
            <a:spLocks noGrp="1"/>
          </p:cNvSpPr>
          <p:nvPr>
            <p:ph type="body" sz="quarter" idx="17"/>
          </p:nvPr>
        </p:nvSpPr>
        <p:spPr>
          <a:xfrm>
            <a:off x="743576" y="2637094"/>
            <a:ext cx="5115886" cy="3153365"/>
          </a:xfrm>
        </p:spPr>
        <p:txBody>
          <a:bodyPr/>
          <a:lstStyle/>
          <a:p>
            <a:pPr>
              <a:spcBef>
                <a:spcPts val="1000"/>
              </a:spcBef>
            </a:pPr>
            <a:r>
              <a:rPr lang="en-US" sz="2400" dirty="0"/>
              <a:t>Thus, we estimate that if the length of a driving assignment were 1 mile longer, the mean travel time would be 0.0678 hours or ~4 minutes longer.</a:t>
            </a:r>
          </a:p>
          <a:p>
            <a:pPr>
              <a:spcBef>
                <a:spcPts val="1000"/>
              </a:spcBef>
            </a:pPr>
            <a:r>
              <a:rPr lang="en-US" sz="2400" dirty="0"/>
              <a:t>Also, if the length of a driving assignment were 0 miles, the mean travel time would be 1.2739 hours or ~76 minutes. See notes for Excel.</a:t>
            </a:r>
          </a:p>
          <a:p>
            <a:pPr>
              <a:spcBef>
                <a:spcPts val="1000"/>
              </a:spcBef>
            </a:pPr>
            <a:endParaRPr lang="en-US" sz="2400" dirty="0"/>
          </a:p>
        </p:txBody>
      </p:sp>
      <p:pic>
        <p:nvPicPr>
          <p:cNvPr id="7" name="Picture Placeholder 6" descr="A scatter diagram for a sample of 10 Butler trucking company driving assignments with regression line superimposed. The horizontal axis labeled miles traveled – x ranges from 40 to 100, in increments of 10. The vertical axis labeled travel time in hours – y ranges from 0 to 10, in increments of 1. The scatter diagram shows ten points: (50, 4.1), (50, 4.9), (65, 6), (75. 7.3), (80, 6.2), (90, 6), (90, 7.9), (100, 6.6), (100, 8.9), and (100, 9.3). A regression line representing the equation, y-hat_i = 1.2739 + 0.0678 x_i begins at (50, 4.1), rises gradually, and reaches (100, 7.9). The points, 4.1, 4.9, 7.9, and 8.9 on the vertical axis are marked y_5, y-hat_5, y-hat_3, and y_3, respectively. The distance between y_5 and y-hat_5 is marked e_5. The distance between y-hat_3 and y_3 is marked e_3. All data are approximate.&#10;">
            <a:extLst>
              <a:ext uri="{FF2B5EF4-FFF2-40B4-BE49-F238E27FC236}">
                <a16:creationId xmlns:a16="http://schemas.microsoft.com/office/drawing/2014/main" id="{7F594D41-A717-F2A9-05EF-196ECBB37A08}"/>
              </a:ext>
            </a:extLst>
          </p:cNvPr>
          <p:cNvPicPr>
            <a:picLocks noGrp="1" noChangeAspect="1"/>
          </p:cNvPicPr>
          <p:nvPr>
            <p:ph type="pic" sz="quarter" idx="16"/>
          </p:nvPr>
        </p:nvPicPr>
        <p:blipFill rotWithShape="1">
          <a:blip r:embed="rId4"/>
          <a:srcRect l="21" r="21"/>
          <a:stretch/>
        </p:blipFill>
        <p:spPr>
          <a:xfrm>
            <a:off x="6048688" y="2637094"/>
            <a:ext cx="5305112" cy="3364553"/>
          </a:xfrm>
        </p:spPr>
      </p:pic>
    </p:spTree>
    <p:extLst>
      <p:ext uri="{BB962C8B-B14F-4D97-AF65-F5344CB8AC3E}">
        <p14:creationId xmlns:p14="http://schemas.microsoft.com/office/powerpoint/2010/main" val="1048485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74E18-17B7-ECCF-947D-0BA3A1BAB32F}"/>
              </a:ext>
            </a:extLst>
          </p:cNvPr>
          <p:cNvSpPr>
            <a:spLocks noGrp="1"/>
          </p:cNvSpPr>
          <p:nvPr>
            <p:ph type="title"/>
          </p:nvPr>
        </p:nvSpPr>
        <p:spPr/>
        <p:txBody>
          <a:bodyPr/>
          <a:lstStyle/>
          <a:p>
            <a:r>
              <a:rPr lang="en-US" dirty="0"/>
              <a:t>8.2 Experimental Region and Extrapolation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84A9A94-0367-B736-584A-CEE4C896511A}"/>
                  </a:ext>
                </a:extLst>
              </p:cNvPr>
              <p:cNvSpPr>
                <a:spLocks noGrp="1"/>
              </p:cNvSpPr>
              <p:nvPr>
                <p:ph type="body" sz="quarter" idx="15"/>
              </p:nvPr>
            </p:nvSpPr>
            <p:spPr>
              <a:xfrm>
                <a:off x="743576" y="1305832"/>
                <a:ext cx="10711543" cy="4246336"/>
              </a:xfrm>
            </p:spPr>
            <p:txBody>
              <a:bodyPr/>
              <a:lstStyle/>
              <a:p>
                <a:r>
                  <a:rPr lang="en-US" dirty="0"/>
                  <a:t>The regression model is valid only over the </a:t>
                </a:r>
                <a:r>
                  <a:rPr lang="en-US" b="1" dirty="0">
                    <a:solidFill>
                      <a:srgbClr val="0070C0"/>
                    </a:solidFill>
                  </a:rPr>
                  <a:t>experimental region</a:t>
                </a:r>
                <a:r>
                  <a:rPr lang="en-US" dirty="0"/>
                  <a:t>, defined as the range of values of the independent variables in the data used to estimate the model.</a:t>
                </a:r>
              </a:p>
              <a:p>
                <a:r>
                  <a:rPr lang="en-US" b="1" dirty="0">
                    <a:solidFill>
                      <a:srgbClr val="0070C0"/>
                    </a:solidFill>
                  </a:rPr>
                  <a:t>Extrapolation</a:t>
                </a:r>
                <a:r>
                  <a:rPr lang="en-US" dirty="0"/>
                  <a:t>, the prediction of the value of the dependent variable outside the experimental region, is risky and should be avoided unless we have empirical evidence dictating otherwise.</a:t>
                </a:r>
              </a:p>
              <a:p>
                <a:r>
                  <a:rPr lang="en-US" dirty="0"/>
                  <a:t>The experimental region for the Butler Trucking data is from 50 to 100 miles. </a:t>
                </a:r>
              </a:p>
              <a:p>
                <a:pPr marL="914400" indent="-342900">
                  <a:buFont typeface="Arial" panose="020B0604020202020204" pitchFamily="34" charset="0"/>
                  <a:buChar char="•"/>
                </a:pPr>
                <a:r>
                  <a:rPr lang="en-US" dirty="0"/>
                  <a:t>Any prediction made outside the travel time for a driving distance less than 50 miles or greater than 100 miles is not a reliable estimate.</a:t>
                </a:r>
              </a:p>
              <a:p>
                <a:pPr marL="914400" indent="-342900">
                  <a:buFont typeface="Arial" panose="020B0604020202020204" pitchFamily="34" charset="0"/>
                  <a:buChar char="•"/>
                </a:pPr>
                <a:r>
                  <a:rPr lang="en-US" dirty="0"/>
                  <a:t>Thus, for this model the estimate of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0</m:t>
                        </m:r>
                      </m:sub>
                    </m:sSub>
                  </m:oMath>
                </a14:m>
                <a:r>
                  <a:rPr lang="en-US" dirty="0"/>
                  <a:t> is meaningless. </a:t>
                </a:r>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984A9A94-0367-B736-584A-CEE4C896511A}"/>
                  </a:ext>
                </a:extLst>
              </p:cNvPr>
              <p:cNvSpPr>
                <a:spLocks noGrp="1" noRot="1" noChangeAspect="1" noMove="1" noResize="1" noEditPoints="1" noAdjustHandles="1" noChangeArrowheads="1" noChangeShapeType="1" noTextEdit="1"/>
              </p:cNvSpPr>
              <p:nvPr>
                <p:ph type="body" sz="quarter" idx="15"/>
              </p:nvPr>
            </p:nvSpPr>
            <p:spPr>
              <a:xfrm>
                <a:off x="743576" y="1305832"/>
                <a:ext cx="10711543" cy="4246336"/>
              </a:xfrm>
              <a:blipFill>
                <a:blip r:embed="rId2"/>
                <a:stretch>
                  <a:fillRect l="-1764" t="-2009" r="-2447" b="-2582"/>
                </a:stretch>
              </a:blipFill>
            </p:spPr>
            <p:txBody>
              <a:bodyPr/>
              <a:lstStyle/>
              <a:p>
                <a:r>
                  <a:rPr lang="en-US">
                    <a:noFill/>
                  </a:rPr>
                  <a:t> </a:t>
                </a:r>
              </a:p>
            </p:txBody>
          </p:sp>
        </mc:Fallback>
      </mc:AlternateContent>
    </p:spTree>
    <p:extLst>
      <p:ext uri="{BB962C8B-B14F-4D97-AF65-F5344CB8AC3E}">
        <p14:creationId xmlns:p14="http://schemas.microsoft.com/office/powerpoint/2010/main" val="20037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DBE8-5E4B-E225-230B-E1C982EE73D3}"/>
              </a:ext>
            </a:extLst>
          </p:cNvPr>
          <p:cNvSpPr>
            <a:spLocks noGrp="1"/>
          </p:cNvSpPr>
          <p:nvPr>
            <p:ph type="title"/>
          </p:nvPr>
        </p:nvSpPr>
        <p:spPr>
          <a:xfrm>
            <a:off x="554271" y="365125"/>
            <a:ext cx="11083456" cy="672105"/>
          </a:xfrm>
        </p:spPr>
        <p:txBody>
          <a:bodyPr/>
          <a:lstStyle/>
          <a:p>
            <a:r>
              <a:rPr lang="en-US" dirty="0"/>
              <a:t>8.2 Estimating Travel Time for the Butler Trucking Co.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28FD724-9B5D-61DE-F0F5-10B9A816F93E}"/>
                  </a:ext>
                </a:extLst>
              </p:cNvPr>
              <p:cNvSpPr>
                <a:spLocks noGrp="1"/>
              </p:cNvSpPr>
              <p:nvPr>
                <p:ph type="body" sz="quarter" idx="15"/>
              </p:nvPr>
            </p:nvSpPr>
            <p:spPr>
              <a:xfrm>
                <a:off x="740228" y="1148314"/>
                <a:ext cx="10711543" cy="4685415"/>
              </a:xfrm>
            </p:spPr>
            <p:txBody>
              <a:bodyPr/>
              <a:lstStyle/>
              <a:p>
                <a:pPr marL="0" indent="0">
                  <a:buNone/>
                </a:pPr>
                <a:r>
                  <a:rPr lang="en-US" dirty="0"/>
                  <a:t>We can use the estimated model for the Butler Trucking Company example, and the known values for miles traveled for a driving assignment to estimate the mean travel time in hours.</a:t>
                </a:r>
              </a:p>
              <a:p>
                <a:r>
                  <a:rPr lang="en-US" sz="2400" dirty="0"/>
                  <a:t>For example, the first driving assignment in the data set has a value for miles traveled of </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=100</m:t>
                    </m:r>
                  </m:oMath>
                </a14:m>
                <a:r>
                  <a:rPr lang="en-US" sz="2400" dirty="0"/>
                  <a:t>, and a value for travel time of </a:t>
                </a:r>
                <a14:m>
                  <m:oMath xmlns:m="http://schemas.openxmlformats.org/officeDocument/2006/math">
                    <m:r>
                      <a:rPr lang="en-US" b="0" i="1" dirty="0" smtClean="0">
                        <a:latin typeface="Cambria Math" panose="02040503050406030204" pitchFamily="18" charset="0"/>
                      </a:rPr>
                      <m:t>𝑦</m:t>
                    </m:r>
                    <m:r>
                      <a:rPr lang="en-US" i="1" dirty="0">
                        <a:latin typeface="Cambria Math" panose="02040503050406030204" pitchFamily="18" charset="0"/>
                      </a:rPr>
                      <m:t>=</m:t>
                    </m:r>
                    <m:r>
                      <a:rPr lang="en-US" b="0" i="1" dirty="0" smtClean="0">
                        <a:latin typeface="Cambria Math" panose="02040503050406030204" pitchFamily="18" charset="0"/>
                      </a:rPr>
                      <m:t>9.3</m:t>
                    </m:r>
                  </m:oMath>
                </a14:m>
                <a:r>
                  <a:rPr lang="en-US" sz="2400" dirty="0"/>
                  <a:t> hours.</a:t>
                </a:r>
              </a:p>
              <a:p>
                <a:pPr>
                  <a:spcAft>
                    <a:spcPts val="0"/>
                  </a:spcAft>
                </a:pPr>
                <a:r>
                  <a:rPr lang="en-US" dirty="0"/>
                  <a:t>T</a:t>
                </a:r>
                <a:r>
                  <a:rPr lang="en-US" sz="2400" dirty="0"/>
                  <a:t>he mean travel time for this driving assignment is estimated to be</a:t>
                </a:r>
              </a:p>
              <a:p>
                <a:pPr marL="914400">
                  <a:spcAft>
                    <a:spcPts val="600"/>
                  </a:spcAft>
                </a:pPr>
                <a14:m>
                  <m:oMath xmlns:m="http://schemas.openxmlformats.org/officeDocument/2006/math">
                    <m:sSub>
                      <m:sSubPr>
                        <m:ctrlPr>
                          <a:rPr lang="en-US" sz="2400"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=1.2739+0.0678</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100</m:t>
                        </m:r>
                      </m:e>
                    </m:d>
                    <m:r>
                      <a:rPr lang="en-US" sz="2400" b="0" i="1" smtClean="0">
                        <a:latin typeface="Cambria Math" panose="02040503050406030204" pitchFamily="18" charset="0"/>
                      </a:rPr>
                      <m:t>=8.0539</m:t>
                    </m:r>
                  </m:oMath>
                </a14:m>
                <a:r>
                  <a:rPr lang="en-US" dirty="0"/>
                  <a:t> hours</a:t>
                </a:r>
              </a:p>
              <a:p>
                <a:r>
                  <a:rPr lang="en-US" sz="2400" dirty="0"/>
                  <a:t>The resulting residual of the estimate is</a:t>
                </a:r>
              </a:p>
              <a:p>
                <a:pPr marL="914400">
                  <a:spcAft>
                    <a:spcPts val="600"/>
                  </a:spcAft>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a:rPr lang="en-US" b="0" i="1">
                            <a:latin typeface="Cambria Math" panose="02040503050406030204" pitchFamily="18" charset="0"/>
                            <a:cs typeface="Arial" panose="020B0604020202020204" pitchFamily="34" charset="0"/>
                          </a:rPr>
                          <m:t>𝑦</m:t>
                        </m:r>
                      </m:e>
                      <m:sub>
                        <m:r>
                          <a:rPr lang="en-US" b="0" i="1">
                            <a:latin typeface="Cambria Math" panose="02040503050406030204" pitchFamily="18" charset="0"/>
                            <a:cs typeface="Arial" panose="020B0604020202020204" pitchFamily="34" charset="0"/>
                          </a:rPr>
                          <m:t>𝑖</m:t>
                        </m:r>
                      </m:sub>
                    </m:sSub>
                    <m:r>
                      <a:rPr lang="en-US" b="0"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acc>
                          <m:accPr>
                            <m:chr m:val="̂"/>
                            <m:ctrlPr>
                              <a:rPr lang="en-US" i="1">
                                <a:latin typeface="Cambria Math" panose="02040503050406030204" pitchFamily="18" charset="0"/>
                                <a:cs typeface="Arial" panose="020B0604020202020204" pitchFamily="34" charset="0"/>
                              </a:rPr>
                            </m:ctrlPr>
                          </m:accPr>
                          <m:e>
                            <m:r>
                              <a:rPr lang="en-US" b="0" i="1">
                                <a:latin typeface="Cambria Math" panose="02040503050406030204" pitchFamily="18" charset="0"/>
                                <a:cs typeface="Arial" panose="020B0604020202020204" pitchFamily="34" charset="0"/>
                              </a:rPr>
                              <m:t>𝑦</m:t>
                            </m:r>
                          </m:e>
                        </m:acc>
                      </m:e>
                      <m:sub>
                        <m:r>
                          <a:rPr lang="en-US" b="0" i="1">
                            <a:latin typeface="Cambria Math" panose="02040503050406030204" pitchFamily="18" charset="0"/>
                            <a:cs typeface="Arial" panose="020B0604020202020204" pitchFamily="34" charset="0"/>
                          </a:rPr>
                          <m:t>𝑖</m:t>
                        </m:r>
                      </m:sub>
                    </m:sSub>
                    <m:r>
                      <a:rPr lang="en-US" b="0" i="1" smtClean="0">
                        <a:latin typeface="Cambria Math" panose="02040503050406030204" pitchFamily="18" charset="0"/>
                        <a:cs typeface="Arial" panose="020B0604020202020204" pitchFamily="34" charset="0"/>
                      </a:rPr>
                      <m:t>=9.3−8.0539=1.2461</m:t>
                    </m:r>
                  </m:oMath>
                </a14:m>
                <a:r>
                  <a:rPr lang="en-US" sz="2400" dirty="0"/>
                  <a:t> hours</a:t>
                </a:r>
              </a:p>
              <a:p>
                <a:r>
                  <a:rPr lang="en-US" dirty="0"/>
                  <a:t>The next slide shows the calculations for the 10 observations in the data set.</a:t>
                </a:r>
                <a:endParaRPr lang="en-US" sz="2400" dirty="0"/>
              </a:p>
            </p:txBody>
          </p:sp>
        </mc:Choice>
        <mc:Fallback xmlns="">
          <p:sp>
            <p:nvSpPr>
              <p:cNvPr id="3" name="Text Placeholder 2">
                <a:extLst>
                  <a:ext uri="{FF2B5EF4-FFF2-40B4-BE49-F238E27FC236}">
                    <a16:creationId xmlns:a16="http://schemas.microsoft.com/office/drawing/2014/main" id="{028FD724-9B5D-61DE-F0F5-10B9A816F93E}"/>
                  </a:ext>
                </a:extLst>
              </p:cNvPr>
              <p:cNvSpPr>
                <a:spLocks noGrp="1" noRot="1" noChangeAspect="1" noMove="1" noResize="1" noEditPoints="1" noAdjustHandles="1" noChangeArrowheads="1" noChangeShapeType="1" noTextEdit="1"/>
              </p:cNvSpPr>
              <p:nvPr>
                <p:ph type="body" sz="quarter" idx="15"/>
              </p:nvPr>
            </p:nvSpPr>
            <p:spPr>
              <a:xfrm>
                <a:off x="740228" y="1148314"/>
                <a:ext cx="10711543" cy="4685415"/>
              </a:xfrm>
              <a:blipFill>
                <a:blip r:embed="rId2"/>
                <a:stretch>
                  <a:fillRect l="-1706" t="-1821" b="-1691"/>
                </a:stretch>
              </a:blipFill>
            </p:spPr>
            <p:txBody>
              <a:bodyPr/>
              <a:lstStyle/>
              <a:p>
                <a:r>
                  <a:rPr lang="en-US">
                    <a:noFill/>
                  </a:rPr>
                  <a:t> </a:t>
                </a:r>
              </a:p>
            </p:txBody>
          </p:sp>
        </mc:Fallback>
      </mc:AlternateContent>
    </p:spTree>
    <p:extLst>
      <p:ext uri="{BB962C8B-B14F-4D97-AF65-F5344CB8AC3E}">
        <p14:creationId xmlns:p14="http://schemas.microsoft.com/office/powerpoint/2010/main" val="857502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6226-9B19-C190-1F82-7637CCBB1450}"/>
              </a:ext>
            </a:extLst>
          </p:cNvPr>
          <p:cNvSpPr>
            <a:spLocks noGrp="1"/>
          </p:cNvSpPr>
          <p:nvPr>
            <p:ph type="title"/>
          </p:nvPr>
        </p:nvSpPr>
        <p:spPr/>
        <p:txBody>
          <a:bodyPr/>
          <a:lstStyle/>
          <a:p>
            <a:r>
              <a:rPr lang="en-US" dirty="0"/>
              <a:t>8.2 Predicted Travel Time and Residuals</a:t>
            </a:r>
          </a:p>
        </p:txBody>
      </p:sp>
      <mc:AlternateContent xmlns:mc="http://schemas.openxmlformats.org/markup-compatibility/2006" xmlns:a14="http://schemas.microsoft.com/office/drawing/2010/main">
        <mc:Choice Requires="a14">
          <p:graphicFrame>
            <p:nvGraphicFramePr>
              <p:cNvPr id="5" name="Table 8">
                <a:extLst>
                  <a:ext uri="{FF2B5EF4-FFF2-40B4-BE49-F238E27FC236}">
                    <a16:creationId xmlns:a16="http://schemas.microsoft.com/office/drawing/2014/main" id="{65B971EB-92EF-BB23-13EF-DBBDD01DBB8D}"/>
                  </a:ext>
                </a:extLst>
              </p:cNvPr>
              <p:cNvGraphicFramePr>
                <a:graphicFrameLocks noGrp="1"/>
              </p:cNvGraphicFramePr>
              <p:nvPr>
                <p:ph type="tbl" sz="quarter" idx="16"/>
                <p:extLst>
                  <p:ext uri="{D42A27DB-BD31-4B8C-83A1-F6EECF244321}">
                    <p14:modId xmlns:p14="http://schemas.microsoft.com/office/powerpoint/2010/main" val="4010380693"/>
                  </p:ext>
                </p:extLst>
              </p:nvPr>
            </p:nvGraphicFramePr>
            <p:xfrm>
              <a:off x="1005495" y="1143555"/>
              <a:ext cx="10181010" cy="4772017"/>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2915852811"/>
                        </a:ext>
                      </a:extLst>
                    </a:gridCol>
                    <a:gridCol w="1463040">
                      <a:extLst>
                        <a:ext uri="{9D8B030D-6E8A-4147-A177-3AD203B41FA5}">
                          <a16:colId xmlns:a16="http://schemas.microsoft.com/office/drawing/2014/main" val="2947037766"/>
                        </a:ext>
                      </a:extLst>
                    </a:gridCol>
                    <a:gridCol w="1737360">
                      <a:extLst>
                        <a:ext uri="{9D8B030D-6E8A-4147-A177-3AD203B41FA5}">
                          <a16:colId xmlns:a16="http://schemas.microsoft.com/office/drawing/2014/main" val="1021229486"/>
                        </a:ext>
                      </a:extLst>
                    </a:gridCol>
                    <a:gridCol w="2011680">
                      <a:extLst>
                        <a:ext uri="{9D8B030D-6E8A-4147-A177-3AD203B41FA5}">
                          <a16:colId xmlns:a16="http://schemas.microsoft.com/office/drawing/2014/main" val="951547925"/>
                        </a:ext>
                      </a:extLst>
                    </a:gridCol>
                    <a:gridCol w="1645920">
                      <a:extLst>
                        <a:ext uri="{9D8B030D-6E8A-4147-A177-3AD203B41FA5}">
                          <a16:colId xmlns:a16="http://schemas.microsoft.com/office/drawing/2014/main" val="1305038350"/>
                        </a:ext>
                      </a:extLst>
                    </a:gridCol>
                    <a:gridCol w="1859970">
                      <a:extLst>
                        <a:ext uri="{9D8B030D-6E8A-4147-A177-3AD203B41FA5}">
                          <a16:colId xmlns:a16="http://schemas.microsoft.com/office/drawing/2014/main" val="3391491469"/>
                        </a:ext>
                      </a:extLst>
                    </a:gridCol>
                  </a:tblGrid>
                  <a:tr h="750657">
                    <a:tc>
                      <a:txBody>
                        <a:bodyPr/>
                        <a:lstStyle/>
                        <a:p>
                          <a:pPr algn="ctr"/>
                          <a:r>
                            <a:rPr lang="en-US" sz="2000" dirty="0">
                              <a:solidFill>
                                <a:srgbClr val="000000"/>
                              </a:solidFill>
                            </a:rPr>
                            <a:t> Driving Assignment </a:t>
                          </a:r>
                          <a:r>
                            <a:rPr lang="en-US" sz="2000" i="1" dirty="0">
                              <a:solidFill>
                                <a:srgbClr val="000000"/>
                              </a:solidFill>
                            </a:rPr>
                            <a:t>i</a:t>
                          </a: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tc>
                      <a:txBody>
                        <a:bodyPr/>
                        <a:lstStyle/>
                        <a:p>
                          <a:pPr algn="ct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𝒙</m:t>
                                  </m:r>
                                </m:e>
                                <m:sub>
                                  <m:r>
                                    <a:rPr lang="en-US" sz="2000" b="1" i="1" smtClean="0">
                                      <a:solidFill>
                                        <a:srgbClr val="000000"/>
                                      </a:solidFill>
                                      <a:latin typeface="Cambria Math" panose="02040503050406030204" pitchFamily="18" charset="0"/>
                                    </a:rPr>
                                    <m:t>𝒊</m:t>
                                  </m:r>
                                </m:sub>
                              </m:sSub>
                            </m:oMath>
                          </a14:m>
                          <a:r>
                            <a:rPr lang="en-US" sz="2000" dirty="0">
                              <a:solidFill>
                                <a:srgbClr val="000000"/>
                              </a:solidFill>
                            </a:rPr>
                            <a:t> =</a:t>
                          </a:r>
                          <a:r>
                            <a:rPr lang="en-US" sz="2000" baseline="0" dirty="0">
                              <a:solidFill>
                                <a:srgbClr val="000000"/>
                              </a:solidFill>
                            </a:rPr>
                            <a:t> Miles Traveled</a:t>
                          </a:r>
                          <a:endParaRPr lang="en-US" sz="2000" dirty="0">
                            <a:solidFill>
                              <a:srgbClr val="000000"/>
                            </a:solidFill>
                          </a:endParaRP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tc>
                      <a:txBody>
                        <a:bodyPr/>
                        <a:lstStyle/>
                        <a:p>
                          <a:pPr algn="ct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𝒚</m:t>
                                  </m:r>
                                </m:e>
                                <m:sub>
                                  <m:r>
                                    <a:rPr lang="en-US" sz="2000" b="1" i="1" smtClean="0">
                                      <a:solidFill>
                                        <a:srgbClr val="000000"/>
                                      </a:solidFill>
                                      <a:latin typeface="Cambria Math" panose="02040503050406030204" pitchFamily="18" charset="0"/>
                                    </a:rPr>
                                    <m:t>𝒊</m:t>
                                  </m:r>
                                </m:sub>
                              </m:sSub>
                            </m:oMath>
                          </a14:m>
                          <a:r>
                            <a:rPr lang="en-US" sz="2000" dirty="0">
                              <a:solidFill>
                                <a:srgbClr val="000000"/>
                              </a:solidFill>
                            </a:rPr>
                            <a:t> = Travel Time (hours)</a:t>
                          </a: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rgbClr val="000000"/>
                                        </a:solidFill>
                                        <a:latin typeface="Cambria Math" panose="02040503050406030204" pitchFamily="18" charset="0"/>
                                      </a:rPr>
                                    </m:ctrlPr>
                                  </m:sSubPr>
                                  <m:e>
                                    <m:acc>
                                      <m:accPr>
                                        <m:chr m:val="̂"/>
                                        <m:ctrlPr>
                                          <a:rPr lang="en-US" sz="2000" i="1" smtClean="0">
                                            <a:solidFill>
                                              <a:srgbClr val="000000"/>
                                            </a:solidFill>
                                            <a:latin typeface="Cambria Math" panose="02040503050406030204" pitchFamily="18" charset="0"/>
                                          </a:rPr>
                                        </m:ctrlPr>
                                      </m:accPr>
                                      <m:e>
                                        <m:r>
                                          <a:rPr lang="en-US" sz="2000" b="1" i="1" smtClean="0">
                                            <a:solidFill>
                                              <a:srgbClr val="000000"/>
                                            </a:solidFill>
                                            <a:latin typeface="Cambria Math" panose="02040503050406030204" pitchFamily="18" charset="0"/>
                                          </a:rPr>
                                          <m:t>𝒚</m:t>
                                        </m:r>
                                      </m:e>
                                    </m:acc>
                                  </m:e>
                                  <m:sub>
                                    <m:r>
                                      <a:rPr lang="en-US" sz="2000" b="1" i="1" smtClean="0">
                                        <a:solidFill>
                                          <a:srgbClr val="000000"/>
                                        </a:solidFill>
                                        <a:latin typeface="Cambria Math" panose="02040503050406030204" pitchFamily="18" charset="0"/>
                                      </a:rPr>
                                      <m:t>𝒊</m:t>
                                    </m:r>
                                  </m:sub>
                                </m:sSub>
                                <m:r>
                                  <a:rPr lang="en-US" sz="2000" b="1" i="1" smtClean="0">
                                    <a:solidFill>
                                      <a:srgbClr val="000000"/>
                                    </a:solidFill>
                                    <a:latin typeface="Cambria Math" panose="02040503050406030204" pitchFamily="18" charset="0"/>
                                  </a:rPr>
                                  <m:t>=</m:t>
                                </m:r>
                                <m:sSub>
                                  <m:sSubPr>
                                    <m:ctrlPr>
                                      <a:rPr lang="en-US" sz="2000" b="1"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𝒃</m:t>
                                    </m:r>
                                  </m:e>
                                  <m:sub>
                                    <m:r>
                                      <a:rPr lang="en-US" sz="2000" b="1" i="1" smtClean="0">
                                        <a:solidFill>
                                          <a:srgbClr val="000000"/>
                                        </a:solidFill>
                                        <a:latin typeface="Cambria Math" panose="02040503050406030204" pitchFamily="18" charset="0"/>
                                      </a:rPr>
                                      <m:t>𝟎</m:t>
                                    </m:r>
                                  </m:sub>
                                </m:sSub>
                                <m:r>
                                  <a:rPr lang="en-US" sz="2000" b="1" i="1" smtClean="0">
                                    <a:solidFill>
                                      <a:srgbClr val="000000"/>
                                    </a:solidFill>
                                    <a:latin typeface="Cambria Math" panose="02040503050406030204" pitchFamily="18" charset="0"/>
                                  </a:rPr>
                                  <m:t>+</m:t>
                                </m:r>
                                <m:sSub>
                                  <m:sSubPr>
                                    <m:ctrlPr>
                                      <a:rPr lang="en-US" sz="2000" b="1"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𝒃</m:t>
                                    </m:r>
                                  </m:e>
                                  <m:sub>
                                    <m:r>
                                      <a:rPr lang="en-US" sz="2000" b="1" i="1" smtClean="0">
                                        <a:solidFill>
                                          <a:srgbClr val="000000"/>
                                        </a:solidFill>
                                        <a:latin typeface="Cambria Math" panose="02040503050406030204" pitchFamily="18" charset="0"/>
                                      </a:rPr>
                                      <m:t>𝟏</m:t>
                                    </m:r>
                                  </m:sub>
                                </m:sSub>
                                <m:sSub>
                                  <m:sSubPr>
                                    <m:ctrlPr>
                                      <a:rPr lang="en-US" sz="2000" b="1"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𝒙</m:t>
                                    </m:r>
                                  </m:e>
                                  <m:sub>
                                    <m:r>
                                      <a:rPr lang="en-US" sz="2000" b="1" i="1" smtClean="0">
                                        <a:solidFill>
                                          <a:srgbClr val="000000"/>
                                        </a:solidFill>
                                        <a:latin typeface="Cambria Math" panose="02040503050406030204" pitchFamily="18" charset="0"/>
                                      </a:rPr>
                                      <m:t>𝒊</m:t>
                                    </m:r>
                                  </m:sub>
                                </m:sSub>
                              </m:oMath>
                            </m:oMathPara>
                          </a14:m>
                          <a:endParaRPr lang="en-US" sz="2000" dirty="0">
                            <a:solidFill>
                              <a:srgbClr val="000000"/>
                            </a:solidFill>
                          </a:endParaRP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𝒆</m:t>
                                    </m:r>
                                  </m:e>
                                  <m:sub>
                                    <m:r>
                                      <a:rPr lang="en-US" sz="2000" b="1" i="1" smtClean="0">
                                        <a:solidFill>
                                          <a:srgbClr val="000000"/>
                                        </a:solidFill>
                                        <a:latin typeface="Cambria Math" panose="02040503050406030204" pitchFamily="18" charset="0"/>
                                      </a:rPr>
                                      <m:t>𝒊</m:t>
                                    </m:r>
                                  </m:sub>
                                </m:sSub>
                                <m:r>
                                  <a:rPr lang="en-US" sz="2000" b="1" i="1" smtClean="0">
                                    <a:solidFill>
                                      <a:srgbClr val="000000"/>
                                    </a:solidFill>
                                    <a:latin typeface="Cambria Math" panose="02040503050406030204" pitchFamily="18" charset="0"/>
                                  </a:rPr>
                                  <m:t>=</m:t>
                                </m:r>
                                <m:sSub>
                                  <m:sSubPr>
                                    <m:ctrlPr>
                                      <a:rPr lang="en-US" sz="2000"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𝒚</m:t>
                                    </m:r>
                                  </m:e>
                                  <m:sub>
                                    <m:r>
                                      <a:rPr lang="en-US" sz="2000" b="1" i="1" smtClean="0">
                                        <a:solidFill>
                                          <a:srgbClr val="000000"/>
                                        </a:solidFill>
                                        <a:latin typeface="Cambria Math" panose="02040503050406030204" pitchFamily="18" charset="0"/>
                                      </a:rPr>
                                      <m:t>𝒊</m:t>
                                    </m:r>
                                  </m:sub>
                                </m:sSub>
                                <m:r>
                                  <a:rPr lang="en-US" sz="2000" b="1" i="1" smtClean="0">
                                    <a:solidFill>
                                      <a:srgbClr val="000000"/>
                                    </a:solidFill>
                                    <a:latin typeface="Cambria Math" panose="02040503050406030204" pitchFamily="18" charset="0"/>
                                  </a:rPr>
                                  <m:t>−</m:t>
                                </m:r>
                                <m:sSub>
                                  <m:sSubPr>
                                    <m:ctrlPr>
                                      <a:rPr lang="en-US" sz="2000" i="1" smtClean="0">
                                        <a:solidFill>
                                          <a:srgbClr val="000000"/>
                                        </a:solidFill>
                                        <a:latin typeface="Cambria Math" panose="02040503050406030204" pitchFamily="18" charset="0"/>
                                      </a:rPr>
                                    </m:ctrlPr>
                                  </m:sSubPr>
                                  <m:e>
                                    <m:acc>
                                      <m:accPr>
                                        <m:chr m:val="̂"/>
                                        <m:ctrlPr>
                                          <a:rPr lang="en-US" sz="2000" i="1" smtClean="0">
                                            <a:solidFill>
                                              <a:srgbClr val="000000"/>
                                            </a:solidFill>
                                            <a:latin typeface="Cambria Math" panose="02040503050406030204" pitchFamily="18" charset="0"/>
                                          </a:rPr>
                                        </m:ctrlPr>
                                      </m:accPr>
                                      <m:e>
                                        <m:r>
                                          <a:rPr lang="en-US" sz="2000" b="1" i="1" smtClean="0">
                                            <a:solidFill>
                                              <a:srgbClr val="000000"/>
                                            </a:solidFill>
                                            <a:latin typeface="Cambria Math" panose="02040503050406030204" pitchFamily="18" charset="0"/>
                                          </a:rPr>
                                          <m:t>𝒚</m:t>
                                        </m:r>
                                      </m:e>
                                    </m:acc>
                                  </m:e>
                                  <m:sub>
                                    <m:r>
                                      <a:rPr lang="en-US" sz="2000" b="1" i="1" smtClean="0">
                                        <a:solidFill>
                                          <a:srgbClr val="000000"/>
                                        </a:solidFill>
                                        <a:latin typeface="Cambria Math" panose="02040503050406030204" pitchFamily="18" charset="0"/>
                                      </a:rPr>
                                      <m:t>𝒊</m:t>
                                    </m:r>
                                  </m:sub>
                                </m:sSub>
                              </m:oMath>
                            </m:oMathPara>
                          </a14:m>
                          <a:endParaRPr lang="en-US" sz="2000" dirty="0">
                            <a:solidFill>
                              <a:srgbClr val="000000"/>
                            </a:solidFill>
                          </a:endParaRP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i="1" smtClean="0">
                                        <a:solidFill>
                                          <a:srgbClr val="000000"/>
                                        </a:solidFill>
                                        <a:latin typeface="Cambria Math" panose="02040503050406030204" pitchFamily="18" charset="0"/>
                                      </a:rPr>
                                    </m:ctrlPr>
                                  </m:sSubSupPr>
                                  <m:e>
                                    <m:r>
                                      <a:rPr lang="en-US" sz="2000" b="1" i="1" smtClean="0">
                                        <a:solidFill>
                                          <a:srgbClr val="000000"/>
                                        </a:solidFill>
                                        <a:latin typeface="Cambria Math" panose="02040503050406030204" pitchFamily="18" charset="0"/>
                                      </a:rPr>
                                      <m:t>𝒆</m:t>
                                    </m:r>
                                  </m:e>
                                  <m:sub>
                                    <m:r>
                                      <a:rPr lang="en-US" sz="2000" b="1" i="1" smtClean="0">
                                        <a:solidFill>
                                          <a:srgbClr val="000000"/>
                                        </a:solidFill>
                                        <a:latin typeface="Cambria Math" panose="02040503050406030204" pitchFamily="18" charset="0"/>
                                      </a:rPr>
                                      <m:t>𝒊</m:t>
                                    </m:r>
                                  </m:sub>
                                  <m:sup>
                                    <m:r>
                                      <a:rPr lang="en-US" sz="2000" b="1" i="1" smtClean="0">
                                        <a:solidFill>
                                          <a:srgbClr val="000000"/>
                                        </a:solidFill>
                                        <a:latin typeface="Cambria Math" panose="02040503050406030204" pitchFamily="18" charset="0"/>
                                      </a:rPr>
                                      <m:t>𝟐</m:t>
                                    </m:r>
                                  </m:sup>
                                </m:sSubSup>
                                <m:r>
                                  <a:rPr lang="en-US" sz="2000" b="1" i="1" smtClean="0">
                                    <a:solidFill>
                                      <a:srgbClr val="000000"/>
                                    </a:solidFill>
                                    <a:latin typeface="Cambria Math" panose="02040503050406030204" pitchFamily="18" charset="0"/>
                                  </a:rPr>
                                  <m:t>=</m:t>
                                </m:r>
                                <m:sSup>
                                  <m:sSupPr>
                                    <m:ctrlPr>
                                      <a:rPr lang="en-US" sz="200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sSub>
                                          <m:sSubPr>
                                            <m:ctrlPr>
                                              <a:rPr lang="en-US" sz="2000"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𝒚</m:t>
                                            </m:r>
                                          </m:e>
                                          <m:sub>
                                            <m:r>
                                              <a:rPr lang="en-US" sz="2000" b="1" i="1" smtClean="0">
                                                <a:solidFill>
                                                  <a:srgbClr val="000000"/>
                                                </a:solidFill>
                                                <a:latin typeface="Cambria Math" panose="02040503050406030204" pitchFamily="18" charset="0"/>
                                              </a:rPr>
                                              <m:t>𝒊</m:t>
                                            </m:r>
                                          </m:sub>
                                        </m:sSub>
                                        <m:r>
                                          <a:rPr lang="en-US" sz="2000" b="1" i="1" smtClean="0">
                                            <a:solidFill>
                                              <a:srgbClr val="000000"/>
                                            </a:solidFill>
                                            <a:latin typeface="Cambria Math" panose="02040503050406030204" pitchFamily="18" charset="0"/>
                                          </a:rPr>
                                          <m:t>−</m:t>
                                        </m:r>
                                        <m:sSub>
                                          <m:sSubPr>
                                            <m:ctrlPr>
                                              <a:rPr lang="en-US" sz="2000" i="1" smtClean="0">
                                                <a:solidFill>
                                                  <a:srgbClr val="000000"/>
                                                </a:solidFill>
                                                <a:latin typeface="Cambria Math" panose="02040503050406030204" pitchFamily="18" charset="0"/>
                                              </a:rPr>
                                            </m:ctrlPr>
                                          </m:sSubPr>
                                          <m:e>
                                            <m:acc>
                                              <m:accPr>
                                                <m:chr m:val="̂"/>
                                                <m:ctrlPr>
                                                  <a:rPr lang="en-US" sz="2000" i="1" smtClean="0">
                                                    <a:solidFill>
                                                      <a:srgbClr val="000000"/>
                                                    </a:solidFill>
                                                    <a:latin typeface="Cambria Math" panose="02040503050406030204" pitchFamily="18" charset="0"/>
                                                  </a:rPr>
                                                </m:ctrlPr>
                                              </m:accPr>
                                              <m:e>
                                                <m:r>
                                                  <a:rPr lang="en-US" sz="2000" b="1" i="1" smtClean="0">
                                                    <a:solidFill>
                                                      <a:srgbClr val="000000"/>
                                                    </a:solidFill>
                                                    <a:latin typeface="Cambria Math" panose="02040503050406030204" pitchFamily="18" charset="0"/>
                                                  </a:rPr>
                                                  <m:t>𝒚</m:t>
                                                </m:r>
                                              </m:e>
                                            </m:acc>
                                          </m:e>
                                          <m:sub>
                                            <m:r>
                                              <a:rPr lang="en-US" sz="2000" b="1" i="1" smtClean="0">
                                                <a:solidFill>
                                                  <a:srgbClr val="000000"/>
                                                </a:solidFill>
                                                <a:latin typeface="Cambria Math" panose="02040503050406030204" pitchFamily="18" charset="0"/>
                                              </a:rPr>
                                              <m:t>𝒊</m:t>
                                            </m:r>
                                          </m:sub>
                                        </m:sSub>
                                      </m:e>
                                    </m:d>
                                  </m:e>
                                  <m:sup>
                                    <m:r>
                                      <a:rPr lang="en-US" sz="2000" b="1" i="1" smtClean="0">
                                        <a:solidFill>
                                          <a:srgbClr val="000000"/>
                                        </a:solidFill>
                                        <a:latin typeface="Cambria Math" panose="02040503050406030204" pitchFamily="18" charset="0"/>
                                      </a:rPr>
                                      <m:t>𝟐</m:t>
                                    </m:r>
                                  </m:sup>
                                </m:sSup>
                              </m:oMath>
                            </m:oMathPara>
                          </a14:m>
                          <a:endParaRPr lang="en-US" sz="2000" dirty="0">
                            <a:solidFill>
                              <a:srgbClr val="000000"/>
                            </a:solidFill>
                          </a:endParaRP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631184426"/>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9.3</a:t>
                          </a:r>
                        </a:p>
                      </a:txBody>
                      <a:tcPr marL="6350" marR="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8.0539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1.2461</a:t>
                          </a:r>
                        </a:p>
                      </a:txBody>
                      <a:tcPr marL="6350" marR="36576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1.5528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561273509"/>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50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4.8</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4.6639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a:solidFill>
                                <a:srgbClr val="000000"/>
                              </a:solidFill>
                              <a:effectLst/>
                              <a:latin typeface="Cambria Math" panose="02040503050406030204" pitchFamily="18" charset="0"/>
                              <a:ea typeface="Cambria Math" panose="02040503050406030204" pitchFamily="18" charset="0"/>
                            </a:rPr>
                            <a:t>0.1361</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a:solidFill>
                                <a:srgbClr val="000000"/>
                              </a:solidFill>
                              <a:effectLst/>
                              <a:latin typeface="Cambria Math" panose="02040503050406030204" pitchFamily="18" charset="0"/>
                              <a:ea typeface="Cambria Math" panose="02040503050406030204" pitchFamily="18" charset="0"/>
                            </a:rPr>
                            <a:t>0.0185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403820975"/>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8.9</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8.0539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0.8461</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0.7159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766831002"/>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6.5</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8.0539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-1.5539</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a:solidFill>
                                <a:srgbClr val="000000"/>
                              </a:solidFill>
                              <a:effectLst/>
                              <a:latin typeface="Cambria Math" panose="02040503050406030204" pitchFamily="18" charset="0"/>
                              <a:ea typeface="Cambria Math" panose="02040503050406030204" pitchFamily="18" charset="0"/>
                            </a:rPr>
                            <a:t>2.4146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2213302503"/>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50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4.2</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4.6639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-0.4639</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0.2152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030692175"/>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80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6.2</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6.6979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-0.4979</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0.2479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076735034"/>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75</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7.4</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6.3589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1.0411</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1.0839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742985813"/>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65</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6.0</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5.6809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0.3191</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0.1018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289561230"/>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7.6</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7.3759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0.2241</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0.0502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822458864"/>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6.1 </a:t>
                          </a:r>
                        </a:p>
                      </a:txBody>
                      <a:tcPr marL="6350" marR="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7.3759</a:t>
                          </a:r>
                        </a:p>
                      </a:txBody>
                      <a:tcPr marL="6350" marR="635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-1.2759</a:t>
                          </a:r>
                        </a:p>
                      </a:txBody>
                      <a:tcPr marL="6350" marR="36576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1.6279</a:t>
                          </a:r>
                        </a:p>
                      </a:txBody>
                      <a:tcPr marL="6350" marR="635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127456605"/>
                      </a:ext>
                    </a:extLst>
                  </a:tr>
                  <a:tr h="457200">
                    <a:tc>
                      <a:txBody>
                        <a:bodyPr/>
                        <a:lstStyle/>
                        <a:p>
                          <a:pPr algn="l" fontAlgn="b">
                            <a:tabLst>
                              <a:tab pos="574675" algn="r"/>
                            </a:tabLst>
                          </a:pPr>
                          <a:endParaRPr lang="en-US" sz="2000" b="0" i="0" u="none" strike="noStrike" dirty="0">
                            <a:solidFill>
                              <a:srgbClr val="000000"/>
                            </a:solidFill>
                            <a:effectLst/>
                            <a:latin typeface="Cambria Math" panose="02040503050406030204" pitchFamily="18" charset="0"/>
                            <a:ea typeface="Cambria Math" panose="020405030504060302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l" fontAlgn="b"/>
                          <a:endPar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endParaRPr>
                        </a:p>
                      </a:txBody>
                      <a:tcPr marL="6350" marR="3200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tabLst/>
                          </a:pPr>
                          <a14:m>
                            <m:oMath xmlns:m="http://schemas.openxmlformats.org/officeDocument/2006/math">
                              <m:nary>
                                <m:naryPr>
                                  <m:chr m:val="∑"/>
                                  <m:subHide m:val="on"/>
                                  <m:supHide m:val="on"/>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naryPr>
                                <m:sub/>
                                <m:sup/>
                                <m:e>
                                  <m:sSub>
                                    <m:sSubPr>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sSubPr>
                                    <m:e>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𝑦</m:t>
                                      </m:r>
                                    </m:e>
                                    <m:sub>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𝑖</m:t>
                                      </m:r>
                                    </m:sub>
                                  </m:sSub>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m:t>
                                  </m:r>
                                </m:e>
                              </m:nary>
                            </m:oMath>
                          </a14:m>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67.0</a:t>
                          </a:r>
                        </a:p>
                      </a:txBody>
                      <a:tcPr marL="6350" marR="9144" marT="9144" marB="9144"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4DC"/>
                        </a:solidFill>
                      </a:tcPr>
                    </a:tc>
                    <a:tc>
                      <a:txBody>
                        <a:bodyPr/>
                        <a:lstStyle/>
                        <a:p>
                          <a:pPr algn="ctr" fontAlgn="b"/>
                          <a14:m>
                            <m:oMath xmlns:m="http://schemas.openxmlformats.org/officeDocument/2006/math">
                              <m:nary>
                                <m:naryPr>
                                  <m:chr m:val="∑"/>
                                  <m:subHide m:val="on"/>
                                  <m:supHide m:val="on"/>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naryPr>
                                <m:sub/>
                                <m:sup/>
                                <m:e>
                                  <m:sSub>
                                    <m:sSubPr>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sSubPr>
                                    <m:e>
                                      <m:acc>
                                        <m:accPr>
                                          <m:chr m:val="̂"/>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accPr>
                                        <m:e>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𝑦</m:t>
                                          </m:r>
                                        </m:e>
                                      </m:acc>
                                    </m:e>
                                    <m:sub>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𝑖</m:t>
                                      </m:r>
                                    </m:sub>
                                  </m:sSub>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m:t>
                                  </m:r>
                                </m:e>
                              </m:nary>
                            </m:oMath>
                          </a14:m>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67.0000</a:t>
                          </a:r>
                        </a:p>
                      </a:txBody>
                      <a:tcPr marL="6350" marR="9144" marT="9144" marB="9144"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4DC"/>
                        </a:solidFill>
                      </a:tcPr>
                    </a:tc>
                    <a:tc>
                      <a:txBody>
                        <a:bodyPr/>
                        <a:lstStyle/>
                        <a:p>
                          <a:pPr algn="ctr" fontAlgn="b"/>
                          <a14:m>
                            <m:oMath xmlns:m="http://schemas.openxmlformats.org/officeDocument/2006/math">
                              <m:nary>
                                <m:naryPr>
                                  <m:chr m:val="∑"/>
                                  <m:subHide m:val="on"/>
                                  <m:supHide m:val="on"/>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naryPr>
                                <m:sub/>
                                <m:sup/>
                                <m:e>
                                  <m:sSub>
                                    <m:sSubPr>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sSubPr>
                                    <m:e>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𝑒</m:t>
                                      </m:r>
                                    </m:e>
                                    <m:sub>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𝑖</m:t>
                                      </m:r>
                                    </m:sub>
                                  </m:sSub>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m:t>
                                  </m:r>
                                </m:e>
                              </m:nary>
                            </m:oMath>
                          </a14:m>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0.0000</a:t>
                          </a:r>
                        </a:p>
                      </a:txBody>
                      <a:tcPr marL="6350" marR="9144" marT="9144" marB="9144"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4DC"/>
                        </a:solidFill>
                      </a:tcPr>
                    </a:tc>
                    <a:tc>
                      <a:txBody>
                        <a:bodyPr/>
                        <a:lstStyle/>
                        <a:p>
                          <a:pPr algn="ctr" fontAlgn="b"/>
                          <a14:m>
                            <m:oMath xmlns:m="http://schemas.openxmlformats.org/officeDocument/2006/math">
                              <m:nary>
                                <m:naryPr>
                                  <m:chr m:val="∑"/>
                                  <m:subHide m:val="on"/>
                                  <m:supHide m:val="on"/>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naryPr>
                                <m:sub/>
                                <m:sup/>
                                <m:e>
                                  <m:sSubSup>
                                    <m:sSubSupPr>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sSubSupPr>
                                    <m:e>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𝑒</m:t>
                                      </m:r>
                                    </m:e>
                                    <m:sub>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𝑖</m:t>
                                      </m:r>
                                    </m:sub>
                                    <m:sup>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2</m:t>
                                      </m:r>
                                    </m:sup>
                                  </m:sSubSup>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m:t>
                                  </m:r>
                                </m:e>
                              </m:nary>
                            </m:oMath>
                          </a14:m>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8.0288</a:t>
                          </a:r>
                        </a:p>
                      </a:txBody>
                      <a:tcPr marL="6350" marR="0" marT="6350" marB="0"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00509523"/>
                      </a:ext>
                    </a:extLst>
                  </a:tr>
                </a:tbl>
              </a:graphicData>
            </a:graphic>
          </p:graphicFrame>
        </mc:Choice>
        <mc:Fallback xmlns="">
          <p:graphicFrame>
            <p:nvGraphicFramePr>
              <p:cNvPr id="5" name="Table 8">
                <a:extLst>
                  <a:ext uri="{FF2B5EF4-FFF2-40B4-BE49-F238E27FC236}">
                    <a16:creationId xmlns:a16="http://schemas.microsoft.com/office/drawing/2014/main" id="{65B971EB-92EF-BB23-13EF-DBBDD01DBB8D}"/>
                  </a:ext>
                </a:extLst>
              </p:cNvPr>
              <p:cNvGraphicFramePr>
                <a:graphicFrameLocks noGrp="1"/>
              </p:cNvGraphicFramePr>
              <p:nvPr>
                <p:ph type="tbl" sz="quarter" idx="16"/>
                <p:extLst>
                  <p:ext uri="{D42A27DB-BD31-4B8C-83A1-F6EECF244321}">
                    <p14:modId xmlns:p14="http://schemas.microsoft.com/office/powerpoint/2010/main" val="4010380693"/>
                  </p:ext>
                </p:extLst>
              </p:nvPr>
            </p:nvGraphicFramePr>
            <p:xfrm>
              <a:off x="1005495" y="1143555"/>
              <a:ext cx="10181010" cy="4772017"/>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2915852811"/>
                        </a:ext>
                      </a:extLst>
                    </a:gridCol>
                    <a:gridCol w="1463040">
                      <a:extLst>
                        <a:ext uri="{9D8B030D-6E8A-4147-A177-3AD203B41FA5}">
                          <a16:colId xmlns:a16="http://schemas.microsoft.com/office/drawing/2014/main" val="2947037766"/>
                        </a:ext>
                      </a:extLst>
                    </a:gridCol>
                    <a:gridCol w="1737360">
                      <a:extLst>
                        <a:ext uri="{9D8B030D-6E8A-4147-A177-3AD203B41FA5}">
                          <a16:colId xmlns:a16="http://schemas.microsoft.com/office/drawing/2014/main" val="1021229486"/>
                        </a:ext>
                      </a:extLst>
                    </a:gridCol>
                    <a:gridCol w="2011680">
                      <a:extLst>
                        <a:ext uri="{9D8B030D-6E8A-4147-A177-3AD203B41FA5}">
                          <a16:colId xmlns:a16="http://schemas.microsoft.com/office/drawing/2014/main" val="951547925"/>
                        </a:ext>
                      </a:extLst>
                    </a:gridCol>
                    <a:gridCol w="1645920">
                      <a:extLst>
                        <a:ext uri="{9D8B030D-6E8A-4147-A177-3AD203B41FA5}">
                          <a16:colId xmlns:a16="http://schemas.microsoft.com/office/drawing/2014/main" val="1305038350"/>
                        </a:ext>
                      </a:extLst>
                    </a:gridCol>
                    <a:gridCol w="1859970">
                      <a:extLst>
                        <a:ext uri="{9D8B030D-6E8A-4147-A177-3AD203B41FA5}">
                          <a16:colId xmlns:a16="http://schemas.microsoft.com/office/drawing/2014/main" val="3391491469"/>
                        </a:ext>
                      </a:extLst>
                    </a:gridCol>
                  </a:tblGrid>
                  <a:tr h="750657">
                    <a:tc>
                      <a:txBody>
                        <a:bodyPr/>
                        <a:lstStyle/>
                        <a:p>
                          <a:pPr algn="ctr"/>
                          <a:r>
                            <a:rPr lang="en-US" sz="2000" dirty="0">
                              <a:solidFill>
                                <a:srgbClr val="000000"/>
                              </a:solidFill>
                            </a:rPr>
                            <a:t> Driving Assignment </a:t>
                          </a:r>
                          <a:r>
                            <a:rPr lang="en-US" sz="2000" i="1" dirty="0">
                              <a:solidFill>
                                <a:srgbClr val="000000"/>
                              </a:solidFill>
                            </a:rPr>
                            <a:t>i</a:t>
                          </a: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tc>
                      <a:txBody>
                        <a:bodyPr/>
                        <a:lstStyle/>
                        <a:p>
                          <a:endParaRPr lang="en-US"/>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99585" r="-494606" b="-633333"/>
                          </a:stretch>
                        </a:blipFill>
                      </a:tcPr>
                    </a:tc>
                    <a:tc>
                      <a:txBody>
                        <a:bodyPr/>
                        <a:lstStyle/>
                        <a:p>
                          <a:endParaRPr lang="en-US"/>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168772" r="-318246" b="-633333"/>
                          </a:stretch>
                        </a:blipFill>
                      </a:tcPr>
                    </a:tc>
                    <a:tc>
                      <a:txBody>
                        <a:bodyPr/>
                        <a:lstStyle/>
                        <a:p>
                          <a:endParaRPr lang="en-US"/>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232121" r="-174848" b="-633333"/>
                          </a:stretch>
                        </a:blipFill>
                      </a:tcPr>
                    </a:tc>
                    <a:tc>
                      <a:txBody>
                        <a:bodyPr/>
                        <a:lstStyle/>
                        <a:p>
                          <a:endParaRPr lang="en-US"/>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404428" r="-112915" b="-633333"/>
                          </a:stretch>
                        </a:blipFill>
                      </a:tcPr>
                    </a:tc>
                    <a:tc>
                      <a:txBody>
                        <a:bodyPr/>
                        <a:lstStyle/>
                        <a:p>
                          <a:endParaRPr lang="en-US"/>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448197" r="-328" b="-633333"/>
                          </a:stretch>
                        </a:blipFill>
                      </a:tcPr>
                    </a:tc>
                    <a:extLst>
                      <a:ext uri="{0D108BD9-81ED-4DB2-BD59-A6C34878D82A}">
                        <a16:rowId xmlns:a16="http://schemas.microsoft.com/office/drawing/2014/main" val="3631184426"/>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9.3</a:t>
                          </a:r>
                        </a:p>
                      </a:txBody>
                      <a:tcPr marL="6350" marR="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8.0539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1.2461</a:t>
                          </a:r>
                        </a:p>
                      </a:txBody>
                      <a:tcPr marL="6350" marR="36576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1.5528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561273509"/>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50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4.8</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4.6639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a:solidFill>
                                <a:srgbClr val="000000"/>
                              </a:solidFill>
                              <a:effectLst/>
                              <a:latin typeface="Cambria Math" panose="02040503050406030204" pitchFamily="18" charset="0"/>
                              <a:ea typeface="Cambria Math" panose="02040503050406030204" pitchFamily="18" charset="0"/>
                            </a:rPr>
                            <a:t>0.1361</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a:solidFill>
                                <a:srgbClr val="000000"/>
                              </a:solidFill>
                              <a:effectLst/>
                              <a:latin typeface="Cambria Math" panose="02040503050406030204" pitchFamily="18" charset="0"/>
                              <a:ea typeface="Cambria Math" panose="02040503050406030204" pitchFamily="18" charset="0"/>
                            </a:rPr>
                            <a:t>0.0185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403820975"/>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8.9</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8.0539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0.8461</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0.7159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766831002"/>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6.5</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8.0539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-1.5539</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a:solidFill>
                                <a:srgbClr val="000000"/>
                              </a:solidFill>
                              <a:effectLst/>
                              <a:latin typeface="Cambria Math" panose="02040503050406030204" pitchFamily="18" charset="0"/>
                              <a:ea typeface="Cambria Math" panose="02040503050406030204" pitchFamily="18" charset="0"/>
                            </a:rPr>
                            <a:t>2.4146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2213302503"/>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50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4.2</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4.6639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-0.4639</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0.2152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030692175"/>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80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6.2</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6.6979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-0.4979</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0.2479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076735034"/>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75</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7.4</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6.3589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1.0411</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1.0839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742985813"/>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65</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6.0</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5.6809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0.3191</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0.1018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289561230"/>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7.6</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7.3759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0.2241</a:t>
                          </a:r>
                        </a:p>
                      </a:txBody>
                      <a:tcPr marL="6350" marR="36576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0.0502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822458864"/>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6.1 </a:t>
                          </a:r>
                        </a:p>
                      </a:txBody>
                      <a:tcPr marL="6350" marR="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7.3759</a:t>
                          </a:r>
                        </a:p>
                      </a:txBody>
                      <a:tcPr marL="6350" marR="635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-1.2759</a:t>
                          </a:r>
                        </a:p>
                      </a:txBody>
                      <a:tcPr marL="6350" marR="36576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dirty="0">
                              <a:solidFill>
                                <a:srgbClr val="000000"/>
                              </a:solidFill>
                              <a:effectLst/>
                              <a:latin typeface="Cambria Math" panose="02040503050406030204" pitchFamily="18" charset="0"/>
                              <a:ea typeface="Cambria Math" panose="02040503050406030204" pitchFamily="18" charset="0"/>
                            </a:rPr>
                            <a:t>1.6279</a:t>
                          </a:r>
                        </a:p>
                      </a:txBody>
                      <a:tcPr marL="6350" marR="635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127456605"/>
                      </a:ext>
                    </a:extLst>
                  </a:tr>
                  <a:tr h="457200">
                    <a:tc>
                      <a:txBody>
                        <a:bodyPr/>
                        <a:lstStyle/>
                        <a:p>
                          <a:pPr algn="l" fontAlgn="b">
                            <a:tabLst>
                              <a:tab pos="574675" algn="r"/>
                            </a:tabLst>
                          </a:pPr>
                          <a:endParaRPr lang="en-US" sz="2000" b="0" i="0" u="none" strike="noStrike" dirty="0">
                            <a:solidFill>
                              <a:srgbClr val="000000"/>
                            </a:solidFill>
                            <a:effectLst/>
                            <a:latin typeface="Cambria Math" panose="02040503050406030204" pitchFamily="18" charset="0"/>
                            <a:ea typeface="Cambria Math" panose="020405030504060302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l" fontAlgn="b"/>
                          <a:endPar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endParaRPr>
                        </a:p>
                      </a:txBody>
                      <a:tcPr marL="6350" marR="3200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endParaRPr lang="en-US"/>
                        </a:p>
                      </a:txBody>
                      <a:tcPr marL="6350" marR="9144" marT="9144" marB="9144"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168772" t="-945333" r="-318246" b="-157333"/>
                          </a:stretch>
                        </a:blipFill>
                      </a:tcPr>
                    </a:tc>
                    <a:tc>
                      <a:txBody>
                        <a:bodyPr/>
                        <a:lstStyle/>
                        <a:p>
                          <a:endParaRPr lang="en-US"/>
                        </a:p>
                      </a:txBody>
                      <a:tcPr marL="6350" marR="9144" marT="9144" marB="9144"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232121" t="-945333" r="-174848" b="-157333"/>
                          </a:stretch>
                        </a:blipFill>
                      </a:tcPr>
                    </a:tc>
                    <a:tc>
                      <a:txBody>
                        <a:bodyPr/>
                        <a:lstStyle/>
                        <a:p>
                          <a:endParaRPr lang="en-US"/>
                        </a:p>
                      </a:txBody>
                      <a:tcPr marL="6350" marR="9144" marT="9144" marB="9144"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404428" t="-945333" r="-112915" b="-157333"/>
                          </a:stretch>
                        </a:blipFill>
                      </a:tcPr>
                    </a:tc>
                    <a:tc>
                      <a:txBody>
                        <a:bodyPr/>
                        <a:lstStyle/>
                        <a:p>
                          <a:endParaRPr lang="en-US"/>
                        </a:p>
                      </a:txBody>
                      <a:tcPr marL="6350" marR="0" marT="6350" marB="0"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448197" t="-945333" r="-328" b="-157333"/>
                          </a:stretch>
                        </a:blipFill>
                      </a:tcPr>
                    </a:tc>
                    <a:extLst>
                      <a:ext uri="{0D108BD9-81ED-4DB2-BD59-A6C34878D82A}">
                        <a16:rowId xmlns:a16="http://schemas.microsoft.com/office/drawing/2014/main" val="300509523"/>
                      </a:ext>
                    </a:extLst>
                  </a:tr>
                </a:tbl>
              </a:graphicData>
            </a:graphic>
          </p:graphicFrame>
        </mc:Fallback>
      </mc:AlternateContent>
    </p:spTree>
    <p:extLst>
      <p:ext uri="{BB962C8B-B14F-4D97-AF65-F5344CB8AC3E}">
        <p14:creationId xmlns:p14="http://schemas.microsoft.com/office/powerpoint/2010/main" val="2904723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F14C-2B35-32D5-B244-18E4CD2862C1}"/>
              </a:ext>
            </a:extLst>
          </p:cNvPr>
          <p:cNvSpPr>
            <a:spLocks noGrp="1"/>
          </p:cNvSpPr>
          <p:nvPr>
            <p:ph type="title"/>
          </p:nvPr>
        </p:nvSpPr>
        <p:spPr/>
        <p:txBody>
          <a:bodyPr/>
          <a:lstStyle/>
          <a:p>
            <a:r>
              <a:rPr lang="en-US" dirty="0"/>
              <a:t>8.3 The Sums of Squares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12C00A1-B0A3-48EE-F7FC-2BC7E2FEA907}"/>
                  </a:ext>
                </a:extLst>
              </p:cNvPr>
              <p:cNvSpPr>
                <a:spLocks noGrp="1"/>
              </p:cNvSpPr>
              <p:nvPr>
                <p:ph type="body" sz="quarter" idx="15"/>
              </p:nvPr>
            </p:nvSpPr>
            <p:spPr>
              <a:xfrm>
                <a:off x="740228" y="1160720"/>
                <a:ext cx="10711543" cy="4394791"/>
              </a:xfrm>
            </p:spPr>
            <p:txBody>
              <a:bodyPr/>
              <a:lstStyle/>
              <a:p>
                <a:pPr>
                  <a:spcBef>
                    <a:spcPts val="600"/>
                  </a:spcBef>
                </a:pPr>
                <a:r>
                  <a:rPr lang="en-US" dirty="0"/>
                  <a:t>The value of the </a:t>
                </a:r>
                <a:r>
                  <a:rPr lang="en-US" b="1" dirty="0">
                    <a:solidFill>
                      <a:srgbClr val="0070C0"/>
                    </a:solidFill>
                  </a:rPr>
                  <a:t>sum of squares due to error </a:t>
                </a:r>
                <a:r>
                  <a:rPr lang="en-US" dirty="0"/>
                  <a:t>(</a:t>
                </a:r>
                <a:r>
                  <a:rPr lang="en-US" b="1" dirty="0">
                    <a:solidFill>
                      <a:srgbClr val="0070C0"/>
                    </a:solidFill>
                  </a:rPr>
                  <a:t>SSE</a:t>
                </a:r>
                <a:r>
                  <a:rPr lang="en-US" dirty="0"/>
                  <a:t>) is a measure of the error that results from using the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n-US" dirty="0"/>
                  <a:t>values to predict 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values.</a:t>
                </a:r>
              </a:p>
              <a:p>
                <a:pPr algn="ctr">
                  <a:spcBef>
                    <a:spcPts val="600"/>
                  </a:spcBef>
                  <a:spcAft>
                    <a:spcPts val="600"/>
                  </a:spcAft>
                </a:pPr>
                <a14:m>
                  <m:oMath xmlns:m="http://schemas.openxmlformats.org/officeDocument/2006/math">
                    <m:r>
                      <a:rPr lang="en-US" sz="2400" b="1" i="1" smtClean="0">
                        <a:latin typeface="Cambria Math" panose="02040503050406030204" pitchFamily="18" charset="0"/>
                        <a:cs typeface="Arial" panose="020B0604020202020204" pitchFamily="34" charset="0"/>
                      </a:rPr>
                      <m:t>𝑺𝑺𝑬</m:t>
                    </m:r>
                    <m:r>
                      <a:rPr lang="en-US" sz="2400" b="1" i="1" smtClean="0">
                        <a:latin typeface="Cambria Math" panose="02040503050406030204" pitchFamily="18" charset="0"/>
                        <a:cs typeface="Arial" panose="020B0604020202020204" pitchFamily="34" charset="0"/>
                      </a:rPr>
                      <m:t>=</m:t>
                    </m:r>
                    <m:nary>
                      <m:naryPr>
                        <m:chr m:val="∑"/>
                        <m:subHide m:val="on"/>
                        <m:supHide m:val="on"/>
                        <m:ctrlPr>
                          <a:rPr lang="en-US" sz="2400" b="1" i="1" smtClean="0">
                            <a:latin typeface="Cambria Math" panose="02040503050406030204" pitchFamily="18" charset="0"/>
                            <a:cs typeface="Arial" panose="020B0604020202020204" pitchFamily="34" charset="0"/>
                          </a:rPr>
                        </m:ctrlPr>
                      </m:naryPr>
                      <m:sub/>
                      <m:sup/>
                      <m:e>
                        <m:sSup>
                          <m:sSupPr>
                            <m:ctrlPr>
                              <a:rPr lang="en-US" sz="2400" b="1" i="1" smtClean="0">
                                <a:latin typeface="Cambria Math" panose="02040503050406030204" pitchFamily="18" charset="0"/>
                                <a:cs typeface="Arial" panose="020B0604020202020204" pitchFamily="34" charset="0"/>
                              </a:rPr>
                            </m:ctrlPr>
                          </m:sSupPr>
                          <m:e>
                            <m:d>
                              <m:dPr>
                                <m:ctrlPr>
                                  <a:rPr lang="en-US" sz="2400" b="1" i="1" smtClean="0">
                                    <a:latin typeface="Cambria Math" panose="02040503050406030204" pitchFamily="18" charset="0"/>
                                    <a:cs typeface="Arial" panose="020B0604020202020204" pitchFamily="34" charset="0"/>
                                  </a:rPr>
                                </m:ctrlPr>
                              </m:dPr>
                              <m:e>
                                <m:sSub>
                                  <m:sSubPr>
                                    <m:ctrlPr>
                                      <a:rPr lang="en-US" sz="2400" b="1" i="1" smtClean="0">
                                        <a:latin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cs typeface="Arial" panose="020B0604020202020204" pitchFamily="34" charset="0"/>
                                      </a:rPr>
                                      <m:t>𝒚</m:t>
                                    </m:r>
                                  </m:e>
                                  <m:sub>
                                    <m:r>
                                      <a:rPr lang="en-US" sz="2400" b="1" i="1" smtClean="0">
                                        <a:latin typeface="Cambria Math" panose="02040503050406030204" pitchFamily="18" charset="0"/>
                                        <a:cs typeface="Arial" panose="020B0604020202020204" pitchFamily="34" charset="0"/>
                                      </a:rPr>
                                      <m:t>𝒊</m:t>
                                    </m:r>
                                  </m:sub>
                                </m:sSub>
                                <m:r>
                                  <a:rPr lang="en-US" sz="2400" b="1" i="1" smtClean="0">
                                    <a:latin typeface="Cambria Math" panose="02040503050406030204" pitchFamily="18" charset="0"/>
                                    <a:cs typeface="Arial" panose="020B0604020202020204" pitchFamily="34" charset="0"/>
                                  </a:rPr>
                                  <m:t>−</m:t>
                                </m:r>
                                <m:sSub>
                                  <m:sSubPr>
                                    <m:ctrlPr>
                                      <a:rPr lang="en-US" sz="2400" b="1" i="1" smtClean="0">
                                        <a:latin typeface="Cambria Math" panose="02040503050406030204" pitchFamily="18" charset="0"/>
                                        <a:cs typeface="Arial" panose="020B0604020202020204" pitchFamily="34" charset="0"/>
                                      </a:rPr>
                                    </m:ctrlPr>
                                  </m:sSubPr>
                                  <m:e>
                                    <m:acc>
                                      <m:accPr>
                                        <m:chr m:val="̂"/>
                                        <m:ctrlPr>
                                          <a:rPr lang="en-US" sz="2400" b="1" i="1">
                                            <a:latin typeface="Cambria Math" panose="02040503050406030204" pitchFamily="18" charset="0"/>
                                            <a:cs typeface="Arial" panose="020B0604020202020204" pitchFamily="34" charset="0"/>
                                          </a:rPr>
                                        </m:ctrlPr>
                                      </m:accPr>
                                      <m:e>
                                        <m:r>
                                          <a:rPr lang="en-US" sz="2400" b="1" i="1">
                                            <a:latin typeface="Cambria Math" panose="02040503050406030204" pitchFamily="18" charset="0"/>
                                            <a:cs typeface="Arial" panose="020B0604020202020204" pitchFamily="34" charset="0"/>
                                          </a:rPr>
                                          <m:t>𝒚</m:t>
                                        </m:r>
                                      </m:e>
                                    </m:acc>
                                  </m:e>
                                  <m:sub>
                                    <m:r>
                                      <a:rPr lang="en-US" sz="2400" b="1" i="1" smtClean="0">
                                        <a:latin typeface="Cambria Math" panose="02040503050406030204" pitchFamily="18" charset="0"/>
                                        <a:cs typeface="Arial" panose="020B0604020202020204" pitchFamily="34" charset="0"/>
                                      </a:rPr>
                                      <m:t>𝒊</m:t>
                                    </m:r>
                                  </m:sub>
                                </m:sSub>
                              </m:e>
                            </m:d>
                          </m:e>
                          <m:sup>
                            <m:r>
                              <a:rPr lang="en-US" sz="2400" b="1" i="1" smtClean="0">
                                <a:latin typeface="Cambria Math" panose="02040503050406030204" pitchFamily="18" charset="0"/>
                                <a:cs typeface="Arial" panose="020B0604020202020204" pitchFamily="34" charset="0"/>
                              </a:rPr>
                              <m:t>𝟐</m:t>
                            </m:r>
                          </m:sup>
                        </m:sSup>
                      </m:e>
                    </m:nary>
                  </m:oMath>
                </a14:m>
                <a:r>
                  <a:rPr lang="en-US" b="1" dirty="0"/>
                  <a:t> </a:t>
                </a:r>
              </a:p>
              <a:p>
                <a:pPr>
                  <a:spcBef>
                    <a:spcPts val="600"/>
                  </a:spcBef>
                </a:pPr>
                <a:r>
                  <a:rPr lang="en-US" dirty="0"/>
                  <a:t>The value of the </a:t>
                </a:r>
                <a:r>
                  <a:rPr lang="en-US" b="1" dirty="0">
                    <a:solidFill>
                      <a:srgbClr val="0070C0"/>
                    </a:solidFill>
                  </a:rPr>
                  <a:t>total sum of squares </a:t>
                </a:r>
                <a:r>
                  <a:rPr lang="en-US" dirty="0"/>
                  <a:t>(</a:t>
                </a:r>
                <a:r>
                  <a:rPr lang="en-US" b="1" dirty="0">
                    <a:solidFill>
                      <a:srgbClr val="0070C0"/>
                    </a:solidFill>
                  </a:rPr>
                  <a:t>SST</a:t>
                </a:r>
                <a:r>
                  <a:rPr lang="en-US" dirty="0"/>
                  <a:t>) is a measure of the error that results from using the sample mean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to predict 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values.</a:t>
                </a:r>
              </a:p>
              <a:p>
                <a:pPr algn="ctr">
                  <a:spcBef>
                    <a:spcPts val="600"/>
                  </a:spcBef>
                  <a:spcAft>
                    <a:spcPts val="600"/>
                  </a:spcAft>
                </a:pPr>
                <a14:m>
                  <m:oMath xmlns:m="http://schemas.openxmlformats.org/officeDocument/2006/math">
                    <m:r>
                      <a:rPr lang="en-US" sz="2400" b="1" i="1" smtClean="0">
                        <a:latin typeface="Cambria Math" panose="02040503050406030204" pitchFamily="18" charset="0"/>
                        <a:cs typeface="Arial" panose="020B0604020202020204" pitchFamily="34" charset="0"/>
                      </a:rPr>
                      <m:t>𝑺𝑺𝑻</m:t>
                    </m:r>
                    <m:r>
                      <a:rPr lang="en-US" sz="2400" b="1" i="1" smtClean="0">
                        <a:latin typeface="Cambria Math" panose="02040503050406030204" pitchFamily="18" charset="0"/>
                        <a:cs typeface="Arial" panose="020B0604020202020204" pitchFamily="34" charset="0"/>
                      </a:rPr>
                      <m:t>=</m:t>
                    </m:r>
                    <m:nary>
                      <m:naryPr>
                        <m:chr m:val="∑"/>
                        <m:subHide m:val="on"/>
                        <m:supHide m:val="on"/>
                        <m:ctrlPr>
                          <a:rPr lang="en-US" sz="2400" b="1" i="1" smtClean="0">
                            <a:latin typeface="Cambria Math" panose="02040503050406030204" pitchFamily="18" charset="0"/>
                            <a:cs typeface="Arial" panose="020B0604020202020204" pitchFamily="34" charset="0"/>
                          </a:rPr>
                        </m:ctrlPr>
                      </m:naryPr>
                      <m:sub/>
                      <m:sup/>
                      <m:e>
                        <m:sSup>
                          <m:sSupPr>
                            <m:ctrlPr>
                              <a:rPr lang="en-US" sz="2400" b="1" i="1" smtClean="0">
                                <a:latin typeface="Cambria Math" panose="02040503050406030204" pitchFamily="18" charset="0"/>
                                <a:cs typeface="Arial" panose="020B0604020202020204" pitchFamily="34" charset="0"/>
                              </a:rPr>
                            </m:ctrlPr>
                          </m:sSupPr>
                          <m:e>
                            <m:d>
                              <m:dPr>
                                <m:ctrlPr>
                                  <a:rPr lang="en-US" sz="2400" b="1" i="1" smtClean="0">
                                    <a:latin typeface="Cambria Math" panose="02040503050406030204" pitchFamily="18" charset="0"/>
                                    <a:cs typeface="Arial" panose="020B0604020202020204" pitchFamily="34" charset="0"/>
                                  </a:rPr>
                                </m:ctrlPr>
                              </m:dPr>
                              <m:e>
                                <m:sSub>
                                  <m:sSubPr>
                                    <m:ctrlPr>
                                      <a:rPr lang="en-US" sz="2400" b="1" i="1" smtClean="0">
                                        <a:latin typeface="Cambria Math" panose="02040503050406030204" pitchFamily="18" charset="0"/>
                                        <a:cs typeface="Arial" panose="020B0604020202020204" pitchFamily="34" charset="0"/>
                                      </a:rPr>
                                    </m:ctrlPr>
                                  </m:sSubPr>
                                  <m:e>
                                    <m:r>
                                      <a:rPr lang="en-US" sz="2400" b="1" i="1" smtClean="0">
                                        <a:latin typeface="Cambria Math" panose="02040503050406030204" pitchFamily="18" charset="0"/>
                                        <a:cs typeface="Arial" panose="020B0604020202020204" pitchFamily="34" charset="0"/>
                                      </a:rPr>
                                      <m:t>𝒚</m:t>
                                    </m:r>
                                  </m:e>
                                  <m:sub>
                                    <m:r>
                                      <a:rPr lang="en-US" sz="2400" b="1" i="1" smtClean="0">
                                        <a:latin typeface="Cambria Math" panose="02040503050406030204" pitchFamily="18" charset="0"/>
                                        <a:cs typeface="Arial" panose="020B0604020202020204" pitchFamily="34" charset="0"/>
                                      </a:rPr>
                                      <m:t>𝒊</m:t>
                                    </m:r>
                                  </m:sub>
                                </m:sSub>
                                <m:r>
                                  <a:rPr lang="en-US" sz="2400" b="1" i="1" smtClean="0">
                                    <a:latin typeface="Cambria Math" panose="02040503050406030204" pitchFamily="18" charset="0"/>
                                    <a:cs typeface="Arial" panose="020B0604020202020204" pitchFamily="34"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d>
                          </m:e>
                          <m:sup>
                            <m:r>
                              <a:rPr lang="en-US" sz="2400" b="1" i="1" smtClean="0">
                                <a:latin typeface="Cambria Math" panose="02040503050406030204" pitchFamily="18" charset="0"/>
                                <a:cs typeface="Arial" panose="020B0604020202020204" pitchFamily="34" charset="0"/>
                              </a:rPr>
                              <m:t>𝟐</m:t>
                            </m:r>
                          </m:sup>
                        </m:sSup>
                      </m:e>
                    </m:nary>
                  </m:oMath>
                </a14:m>
                <a:r>
                  <a:rPr lang="en-US" b="1" dirty="0"/>
                  <a:t> </a:t>
                </a:r>
              </a:p>
              <a:p>
                <a:pPr>
                  <a:spcBef>
                    <a:spcPts val="600"/>
                  </a:spcBef>
                </a:pPr>
                <a:r>
                  <a:rPr lang="en-US" dirty="0"/>
                  <a:t>The value of the </a:t>
                </a:r>
                <a:r>
                  <a:rPr lang="en-US" b="1" dirty="0">
                    <a:solidFill>
                      <a:srgbClr val="0070C0"/>
                    </a:solidFill>
                  </a:rPr>
                  <a:t>sum of squares due to regression </a:t>
                </a:r>
                <a:r>
                  <a:rPr lang="en-US" dirty="0"/>
                  <a:t>(</a:t>
                </a:r>
                <a:r>
                  <a:rPr lang="en-US" b="1" dirty="0">
                    <a:solidFill>
                      <a:srgbClr val="0070C0"/>
                    </a:solidFill>
                  </a:rPr>
                  <a:t>SSR</a:t>
                </a:r>
                <a:r>
                  <a:rPr lang="en-US" dirty="0"/>
                  <a:t>) is a measure of how much the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n-US" dirty="0"/>
                  <a:t>values deviate from the sample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a:t>
                </a:r>
              </a:p>
              <a:p>
                <a:pPr algn="ctr">
                  <a:spcBef>
                    <a:spcPts val="600"/>
                  </a:spcBef>
                  <a:spcAft>
                    <a:spcPts val="600"/>
                  </a:spcAft>
                </a:pPr>
                <a14:m>
                  <m:oMath xmlns:m="http://schemas.openxmlformats.org/officeDocument/2006/math">
                    <m:r>
                      <a:rPr lang="en-US" sz="2400" b="1" i="1" smtClean="0">
                        <a:latin typeface="Cambria Math" panose="02040503050406030204" pitchFamily="18" charset="0"/>
                        <a:cs typeface="Arial" panose="020B0604020202020204" pitchFamily="34" charset="0"/>
                      </a:rPr>
                      <m:t>𝑺𝑺𝑹</m:t>
                    </m:r>
                    <m:r>
                      <a:rPr lang="en-US" sz="2400" b="1" i="1" smtClean="0">
                        <a:latin typeface="Cambria Math" panose="02040503050406030204" pitchFamily="18" charset="0"/>
                        <a:cs typeface="Arial" panose="020B0604020202020204" pitchFamily="34" charset="0"/>
                      </a:rPr>
                      <m:t>=</m:t>
                    </m:r>
                    <m:nary>
                      <m:naryPr>
                        <m:chr m:val="∑"/>
                        <m:subHide m:val="on"/>
                        <m:supHide m:val="on"/>
                        <m:ctrlPr>
                          <a:rPr lang="en-US" sz="2400" b="1" i="1" smtClean="0">
                            <a:latin typeface="Cambria Math" panose="02040503050406030204" pitchFamily="18" charset="0"/>
                            <a:cs typeface="Arial" panose="020B0604020202020204" pitchFamily="34" charset="0"/>
                          </a:rPr>
                        </m:ctrlPr>
                      </m:naryPr>
                      <m:sub/>
                      <m:sup/>
                      <m:e>
                        <m:sSup>
                          <m:sSupPr>
                            <m:ctrlPr>
                              <a:rPr lang="en-US" sz="2400" b="1" i="1" smtClean="0">
                                <a:latin typeface="Cambria Math" panose="02040503050406030204" pitchFamily="18" charset="0"/>
                                <a:cs typeface="Arial" panose="020B0604020202020204" pitchFamily="34" charset="0"/>
                              </a:rPr>
                            </m:ctrlPr>
                          </m:sSupPr>
                          <m:e>
                            <m:d>
                              <m:dPr>
                                <m:ctrlPr>
                                  <a:rPr lang="en-US" sz="2400" b="1" i="1" smtClean="0">
                                    <a:latin typeface="Cambria Math" panose="02040503050406030204" pitchFamily="18" charset="0"/>
                                    <a:cs typeface="Arial" panose="020B0604020202020204" pitchFamily="34" charset="0"/>
                                  </a:rPr>
                                </m:ctrlPr>
                              </m:dPr>
                              <m:e>
                                <m:sSub>
                                  <m:sSubPr>
                                    <m:ctrlPr>
                                      <a:rPr lang="en-US" b="1" i="1">
                                        <a:latin typeface="Cambria Math" panose="02040503050406030204" pitchFamily="18" charset="0"/>
                                        <a:cs typeface="Arial" panose="020B0604020202020204" pitchFamily="34" charset="0"/>
                                      </a:rPr>
                                    </m:ctrlPr>
                                  </m:sSubPr>
                                  <m:e>
                                    <m:acc>
                                      <m:accPr>
                                        <m:chr m:val="̂"/>
                                        <m:ctrlPr>
                                          <a:rPr lang="en-US" b="1" i="1">
                                            <a:latin typeface="Cambria Math" panose="02040503050406030204" pitchFamily="18" charset="0"/>
                                            <a:cs typeface="Arial" panose="020B0604020202020204" pitchFamily="34" charset="0"/>
                                          </a:rPr>
                                        </m:ctrlPr>
                                      </m:accPr>
                                      <m:e>
                                        <m:r>
                                          <a:rPr lang="en-US" b="1" i="1">
                                            <a:latin typeface="Cambria Math" panose="02040503050406030204" pitchFamily="18" charset="0"/>
                                            <a:cs typeface="Arial" panose="020B0604020202020204" pitchFamily="34" charset="0"/>
                                          </a:rPr>
                                          <m:t>𝒚</m:t>
                                        </m:r>
                                      </m:e>
                                    </m:acc>
                                  </m:e>
                                  <m:sub>
                                    <m:r>
                                      <a:rPr lang="en-US" b="1" i="1">
                                        <a:latin typeface="Cambria Math" panose="02040503050406030204" pitchFamily="18" charset="0"/>
                                        <a:cs typeface="Arial" panose="020B0604020202020204" pitchFamily="34" charset="0"/>
                                      </a:rPr>
                                      <m:t>𝒊</m:t>
                                    </m:r>
                                  </m:sub>
                                </m:sSub>
                                <m:r>
                                  <a:rPr lang="en-US" sz="2400" b="1" i="1" smtClean="0">
                                    <a:latin typeface="Cambria Math" panose="02040503050406030204" pitchFamily="18" charset="0"/>
                                    <a:cs typeface="Arial" panose="020B0604020202020204" pitchFamily="34"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d>
                          </m:e>
                          <m:sup>
                            <m:r>
                              <a:rPr lang="en-US" sz="2400" b="1" i="1" smtClean="0">
                                <a:latin typeface="Cambria Math" panose="02040503050406030204" pitchFamily="18" charset="0"/>
                                <a:cs typeface="Arial" panose="020B0604020202020204" pitchFamily="34" charset="0"/>
                              </a:rPr>
                              <m:t>𝟐</m:t>
                            </m:r>
                          </m:sup>
                        </m:sSup>
                      </m:e>
                    </m:nary>
                  </m:oMath>
                </a14:m>
                <a:r>
                  <a:rPr lang="en-US" b="1" dirty="0"/>
                  <a:t> </a:t>
                </a:r>
              </a:p>
              <a:p>
                <a:pPr>
                  <a:spcBef>
                    <a:spcPts val="600"/>
                  </a:spcBef>
                </a:pPr>
                <a:r>
                  <a:rPr lang="en-US" dirty="0"/>
                  <a:t>The relationship between these three sums of squares is </a:t>
                </a:r>
                <a14:m>
                  <m:oMath xmlns:m="http://schemas.openxmlformats.org/officeDocument/2006/math">
                    <m:r>
                      <a:rPr lang="en-US" b="1" i="1" dirty="0" smtClean="0">
                        <a:latin typeface="Cambria Math" panose="02040503050406030204" pitchFamily="18" charset="0"/>
                      </a:rPr>
                      <m:t>𝑺𝑺𝑻</m:t>
                    </m:r>
                    <m:r>
                      <a:rPr lang="en-US" b="1" i="1" dirty="0" smtClean="0">
                        <a:latin typeface="Cambria Math" panose="02040503050406030204" pitchFamily="18" charset="0"/>
                      </a:rPr>
                      <m:t>=</m:t>
                    </m:r>
                    <m:r>
                      <a:rPr lang="en-US" b="1" i="1" dirty="0" smtClean="0">
                        <a:latin typeface="Cambria Math" panose="02040503050406030204" pitchFamily="18" charset="0"/>
                      </a:rPr>
                      <m:t>𝑺𝑺𝑹</m:t>
                    </m:r>
                    <m:r>
                      <a:rPr lang="en-US" b="1" i="1" dirty="0" smtClean="0">
                        <a:latin typeface="Cambria Math" panose="02040503050406030204" pitchFamily="18" charset="0"/>
                      </a:rPr>
                      <m:t>+</m:t>
                    </m:r>
                    <m:r>
                      <a:rPr lang="en-US" b="1" i="1" dirty="0" smtClean="0">
                        <a:latin typeface="Cambria Math" panose="02040503050406030204" pitchFamily="18" charset="0"/>
                      </a:rPr>
                      <m:t>𝑺𝑺𝑬</m:t>
                    </m:r>
                  </m:oMath>
                </a14:m>
                <a:endParaRPr lang="en-US" b="1" dirty="0"/>
              </a:p>
            </p:txBody>
          </p:sp>
        </mc:Choice>
        <mc:Fallback xmlns="">
          <p:sp>
            <p:nvSpPr>
              <p:cNvPr id="3" name="Text Placeholder 2">
                <a:extLst>
                  <a:ext uri="{FF2B5EF4-FFF2-40B4-BE49-F238E27FC236}">
                    <a16:creationId xmlns:a16="http://schemas.microsoft.com/office/drawing/2014/main" id="{112C00A1-B0A3-48EE-F7FC-2BC7E2FEA907}"/>
                  </a:ext>
                </a:extLst>
              </p:cNvPr>
              <p:cNvSpPr>
                <a:spLocks noGrp="1" noRot="1" noChangeAspect="1" noMove="1" noResize="1" noEditPoints="1" noAdjustHandles="1" noChangeArrowheads="1" noChangeShapeType="1" noTextEdit="1"/>
              </p:cNvSpPr>
              <p:nvPr>
                <p:ph type="body" sz="quarter" idx="15"/>
              </p:nvPr>
            </p:nvSpPr>
            <p:spPr>
              <a:xfrm>
                <a:off x="740228" y="1160720"/>
                <a:ext cx="10711543" cy="4394791"/>
              </a:xfrm>
              <a:blipFill>
                <a:blip r:embed="rId2"/>
                <a:stretch>
                  <a:fillRect l="-1706" t="-1942" r="-1650" b="-9570"/>
                </a:stretch>
              </a:blipFill>
            </p:spPr>
            <p:txBody>
              <a:bodyPr/>
              <a:lstStyle/>
              <a:p>
                <a:r>
                  <a:rPr lang="en-US">
                    <a:noFill/>
                  </a:rPr>
                  <a:t> </a:t>
                </a:r>
              </a:p>
            </p:txBody>
          </p:sp>
        </mc:Fallback>
      </mc:AlternateContent>
    </p:spTree>
    <p:extLst>
      <p:ext uri="{BB962C8B-B14F-4D97-AF65-F5344CB8AC3E}">
        <p14:creationId xmlns:p14="http://schemas.microsoft.com/office/powerpoint/2010/main" val="1230039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6226-9B19-C190-1F82-7637CCBB1450}"/>
              </a:ext>
            </a:extLst>
          </p:cNvPr>
          <p:cNvSpPr>
            <a:spLocks noGrp="1"/>
          </p:cNvSpPr>
          <p:nvPr>
            <p:ph type="title"/>
          </p:nvPr>
        </p:nvSpPr>
        <p:spPr>
          <a:xfrm>
            <a:off x="729201" y="365125"/>
            <a:ext cx="10733598" cy="672105"/>
          </a:xfrm>
        </p:spPr>
        <p:txBody>
          <a:bodyPr/>
          <a:lstStyle/>
          <a:p>
            <a:r>
              <a:rPr lang="en-US" dirty="0"/>
              <a:t>8.3 Total Sum of Squares for the Butler Trucking Co.</a:t>
            </a:r>
          </a:p>
        </p:txBody>
      </p:sp>
      <mc:AlternateContent xmlns:mc="http://schemas.openxmlformats.org/markup-compatibility/2006" xmlns:a14="http://schemas.microsoft.com/office/drawing/2010/main">
        <mc:Choice Requires="a14">
          <p:graphicFrame>
            <p:nvGraphicFramePr>
              <p:cNvPr id="5" name="Table 8">
                <a:extLst>
                  <a:ext uri="{FF2B5EF4-FFF2-40B4-BE49-F238E27FC236}">
                    <a16:creationId xmlns:a16="http://schemas.microsoft.com/office/drawing/2014/main" id="{65B971EB-92EF-BB23-13EF-DBBDD01DBB8D}"/>
                  </a:ext>
                </a:extLst>
              </p:cNvPr>
              <p:cNvGraphicFramePr>
                <a:graphicFrameLocks noGrp="1"/>
              </p:cNvGraphicFramePr>
              <p:nvPr>
                <p:ph type="tbl" sz="quarter" idx="16"/>
                <p:extLst>
                  <p:ext uri="{D42A27DB-BD31-4B8C-83A1-F6EECF244321}">
                    <p14:modId xmlns:p14="http://schemas.microsoft.com/office/powerpoint/2010/main" val="80244519"/>
                  </p:ext>
                </p:extLst>
              </p:nvPr>
            </p:nvGraphicFramePr>
            <p:xfrm>
              <a:off x="1691295" y="1117529"/>
              <a:ext cx="8809410" cy="4772017"/>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915852811"/>
                        </a:ext>
                      </a:extLst>
                    </a:gridCol>
                    <a:gridCol w="1645920">
                      <a:extLst>
                        <a:ext uri="{9D8B030D-6E8A-4147-A177-3AD203B41FA5}">
                          <a16:colId xmlns:a16="http://schemas.microsoft.com/office/drawing/2014/main" val="2947037766"/>
                        </a:ext>
                      </a:extLst>
                    </a:gridCol>
                    <a:gridCol w="1645920">
                      <a:extLst>
                        <a:ext uri="{9D8B030D-6E8A-4147-A177-3AD203B41FA5}">
                          <a16:colId xmlns:a16="http://schemas.microsoft.com/office/drawing/2014/main" val="1021229486"/>
                        </a:ext>
                      </a:extLst>
                    </a:gridCol>
                    <a:gridCol w="2011680">
                      <a:extLst>
                        <a:ext uri="{9D8B030D-6E8A-4147-A177-3AD203B41FA5}">
                          <a16:colId xmlns:a16="http://schemas.microsoft.com/office/drawing/2014/main" val="951547925"/>
                        </a:ext>
                      </a:extLst>
                    </a:gridCol>
                    <a:gridCol w="1859970">
                      <a:extLst>
                        <a:ext uri="{9D8B030D-6E8A-4147-A177-3AD203B41FA5}">
                          <a16:colId xmlns:a16="http://schemas.microsoft.com/office/drawing/2014/main" val="3391491469"/>
                        </a:ext>
                      </a:extLst>
                    </a:gridCol>
                  </a:tblGrid>
                  <a:tr h="750657">
                    <a:tc>
                      <a:txBody>
                        <a:bodyPr/>
                        <a:lstStyle/>
                        <a:p>
                          <a:pPr algn="ctr"/>
                          <a:r>
                            <a:rPr lang="en-US" sz="2000" dirty="0">
                              <a:solidFill>
                                <a:srgbClr val="000000"/>
                              </a:solidFill>
                            </a:rPr>
                            <a:t> Driving Assignment </a:t>
                          </a:r>
                          <a:r>
                            <a:rPr lang="en-US" sz="2000" i="1" dirty="0">
                              <a:solidFill>
                                <a:srgbClr val="000000"/>
                              </a:solidFill>
                            </a:rPr>
                            <a:t>i</a:t>
                          </a: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tc>
                      <a:txBody>
                        <a:bodyPr/>
                        <a:lstStyle/>
                        <a:p>
                          <a:pPr algn="ct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𝒙</m:t>
                                  </m:r>
                                </m:e>
                                <m:sub>
                                  <m:r>
                                    <a:rPr lang="en-US" sz="2000" b="1" i="1" smtClean="0">
                                      <a:solidFill>
                                        <a:srgbClr val="000000"/>
                                      </a:solidFill>
                                      <a:latin typeface="Cambria Math" panose="02040503050406030204" pitchFamily="18" charset="0"/>
                                    </a:rPr>
                                    <m:t>𝒊</m:t>
                                  </m:r>
                                </m:sub>
                              </m:sSub>
                            </m:oMath>
                          </a14:m>
                          <a:r>
                            <a:rPr lang="en-US" sz="2000" dirty="0">
                              <a:solidFill>
                                <a:srgbClr val="000000"/>
                              </a:solidFill>
                            </a:rPr>
                            <a:t> =</a:t>
                          </a:r>
                          <a:r>
                            <a:rPr lang="en-US" sz="2000" baseline="0" dirty="0">
                              <a:solidFill>
                                <a:srgbClr val="000000"/>
                              </a:solidFill>
                            </a:rPr>
                            <a:t> Miles Traveled</a:t>
                          </a:r>
                          <a:endParaRPr lang="en-US" sz="2000" dirty="0">
                            <a:solidFill>
                              <a:srgbClr val="000000"/>
                            </a:solidFill>
                          </a:endParaRP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tc>
                      <a:txBody>
                        <a:bodyPr/>
                        <a:lstStyle/>
                        <a:p>
                          <a:pPr algn="ct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𝒚</m:t>
                                  </m:r>
                                </m:e>
                                <m:sub>
                                  <m:r>
                                    <a:rPr lang="en-US" sz="2000" b="1" i="1" smtClean="0">
                                      <a:solidFill>
                                        <a:srgbClr val="000000"/>
                                      </a:solidFill>
                                      <a:latin typeface="Cambria Math" panose="02040503050406030204" pitchFamily="18" charset="0"/>
                                    </a:rPr>
                                    <m:t>𝒊</m:t>
                                  </m:r>
                                </m:sub>
                              </m:sSub>
                            </m:oMath>
                          </a14:m>
                          <a:r>
                            <a:rPr lang="en-US" sz="2000" dirty="0">
                              <a:solidFill>
                                <a:srgbClr val="000000"/>
                              </a:solidFill>
                            </a:rPr>
                            <a:t> = Travel Time (hours)</a:t>
                          </a: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rgbClr val="000000"/>
                                        </a:solidFill>
                                        <a:latin typeface="Cambria Math" panose="02040503050406030204" pitchFamily="18" charset="0"/>
                                      </a:rPr>
                                    </m:ctrlPr>
                                  </m:sSubPr>
                                  <m:e>
                                    <m:acc>
                                      <m:accPr>
                                        <m:chr m:val="̂"/>
                                        <m:ctrlPr>
                                          <a:rPr lang="en-US" sz="2000" i="1" smtClean="0">
                                            <a:solidFill>
                                              <a:srgbClr val="000000"/>
                                            </a:solidFill>
                                            <a:latin typeface="Cambria Math" panose="02040503050406030204" pitchFamily="18" charset="0"/>
                                          </a:rPr>
                                        </m:ctrlPr>
                                      </m:accPr>
                                      <m:e>
                                        <m:r>
                                          <a:rPr lang="en-US" sz="2000" b="1" i="1" smtClean="0">
                                            <a:solidFill>
                                              <a:srgbClr val="000000"/>
                                            </a:solidFill>
                                            <a:latin typeface="Cambria Math" panose="02040503050406030204" pitchFamily="18" charset="0"/>
                                          </a:rPr>
                                          <m:t>𝒚</m:t>
                                        </m:r>
                                      </m:e>
                                    </m:acc>
                                  </m:e>
                                  <m:sub>
                                    <m:r>
                                      <a:rPr lang="en-US" sz="2000" b="1" i="1" smtClean="0">
                                        <a:solidFill>
                                          <a:srgbClr val="000000"/>
                                        </a:solidFill>
                                        <a:latin typeface="Cambria Math" panose="02040503050406030204" pitchFamily="18" charset="0"/>
                                      </a:rPr>
                                      <m:t>𝒊</m:t>
                                    </m:r>
                                  </m:sub>
                                </m:sSub>
                                <m:r>
                                  <a:rPr lang="en-US" sz="2000" b="1" i="1" smtClean="0">
                                    <a:solidFill>
                                      <a:srgbClr val="000000"/>
                                    </a:solidFill>
                                    <a:latin typeface="Cambria Math" panose="02040503050406030204" pitchFamily="18" charset="0"/>
                                  </a:rPr>
                                  <m:t>−</m:t>
                                </m:r>
                                <m:acc>
                                  <m:accPr>
                                    <m:chr m:val="̅"/>
                                    <m:ctrlPr>
                                      <a:rPr lang="en-US" sz="2000" b="1" i="1" smtClean="0">
                                        <a:solidFill>
                                          <a:srgbClr val="000000"/>
                                        </a:solidFill>
                                        <a:latin typeface="Cambria Math" panose="02040503050406030204" pitchFamily="18" charset="0"/>
                                      </a:rPr>
                                    </m:ctrlPr>
                                  </m:accPr>
                                  <m:e>
                                    <m:r>
                                      <a:rPr lang="en-US" sz="2000" b="1" i="1" smtClean="0">
                                        <a:solidFill>
                                          <a:srgbClr val="000000"/>
                                        </a:solidFill>
                                        <a:latin typeface="Cambria Math" panose="02040503050406030204" pitchFamily="18" charset="0"/>
                                      </a:rPr>
                                      <m:t>𝒚</m:t>
                                    </m:r>
                                  </m:e>
                                </m:acc>
                              </m:oMath>
                            </m:oMathPara>
                          </a14:m>
                          <a:endParaRPr lang="en-US" sz="2000" dirty="0">
                            <a:solidFill>
                              <a:srgbClr val="000000"/>
                            </a:solidFill>
                          </a:endParaRP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sSub>
                                          <m:sSubPr>
                                            <m:ctrlPr>
                                              <a:rPr lang="en-US" sz="2000" i="1" smtClean="0">
                                                <a:solidFill>
                                                  <a:srgbClr val="000000"/>
                                                </a:solidFill>
                                                <a:latin typeface="Cambria Math" panose="02040503050406030204" pitchFamily="18" charset="0"/>
                                              </a:rPr>
                                            </m:ctrlPr>
                                          </m:sSubPr>
                                          <m:e>
                                            <m:acc>
                                              <m:accPr>
                                                <m:chr m:val="̂"/>
                                                <m:ctrlPr>
                                                  <a:rPr lang="en-US" sz="2000" i="1" smtClean="0">
                                                    <a:solidFill>
                                                      <a:srgbClr val="000000"/>
                                                    </a:solidFill>
                                                    <a:latin typeface="Cambria Math" panose="02040503050406030204" pitchFamily="18" charset="0"/>
                                                  </a:rPr>
                                                </m:ctrlPr>
                                              </m:accPr>
                                              <m:e>
                                                <m:r>
                                                  <a:rPr lang="en-US" sz="2000" b="1" i="1" smtClean="0">
                                                    <a:solidFill>
                                                      <a:srgbClr val="000000"/>
                                                    </a:solidFill>
                                                    <a:latin typeface="Cambria Math" panose="02040503050406030204" pitchFamily="18" charset="0"/>
                                                  </a:rPr>
                                                  <m:t>𝒚</m:t>
                                                </m:r>
                                              </m:e>
                                            </m:acc>
                                          </m:e>
                                          <m:sub>
                                            <m:r>
                                              <a:rPr lang="en-US" sz="2000" b="1" i="1" smtClean="0">
                                                <a:solidFill>
                                                  <a:srgbClr val="000000"/>
                                                </a:solidFill>
                                                <a:latin typeface="Cambria Math" panose="02040503050406030204" pitchFamily="18" charset="0"/>
                                              </a:rPr>
                                              <m:t>𝒊</m:t>
                                            </m:r>
                                          </m:sub>
                                        </m:sSub>
                                        <m:r>
                                          <a:rPr lang="en-US" sz="2000" b="1" i="1" smtClean="0">
                                            <a:solidFill>
                                              <a:srgbClr val="000000"/>
                                            </a:solidFill>
                                            <a:latin typeface="Cambria Math" panose="02040503050406030204" pitchFamily="18" charset="0"/>
                                          </a:rPr>
                                          <m:t>−</m:t>
                                        </m:r>
                                        <m:acc>
                                          <m:accPr>
                                            <m:chr m:val="̅"/>
                                            <m:ctrlPr>
                                              <a:rPr lang="en-US" sz="2000" b="1" i="1" smtClean="0">
                                                <a:solidFill>
                                                  <a:srgbClr val="000000"/>
                                                </a:solidFill>
                                                <a:latin typeface="Cambria Math" panose="02040503050406030204" pitchFamily="18" charset="0"/>
                                              </a:rPr>
                                            </m:ctrlPr>
                                          </m:accPr>
                                          <m:e>
                                            <m:r>
                                              <a:rPr lang="en-US" sz="2000" b="1" i="1" smtClean="0">
                                                <a:solidFill>
                                                  <a:srgbClr val="000000"/>
                                                </a:solidFill>
                                                <a:latin typeface="Cambria Math" panose="02040503050406030204" pitchFamily="18" charset="0"/>
                                              </a:rPr>
                                              <m:t>𝒚</m:t>
                                            </m:r>
                                          </m:e>
                                        </m:acc>
                                      </m:e>
                                    </m:d>
                                  </m:e>
                                  <m:sup>
                                    <m:r>
                                      <a:rPr lang="en-US" sz="2000" b="1" i="1" smtClean="0">
                                        <a:solidFill>
                                          <a:srgbClr val="000000"/>
                                        </a:solidFill>
                                        <a:latin typeface="Cambria Math" panose="02040503050406030204" pitchFamily="18" charset="0"/>
                                      </a:rPr>
                                      <m:t>𝟐</m:t>
                                    </m:r>
                                  </m:sup>
                                </m:sSup>
                              </m:oMath>
                            </m:oMathPara>
                          </a14:m>
                          <a:endParaRPr lang="en-US" sz="2000" dirty="0">
                            <a:solidFill>
                              <a:srgbClr val="000000"/>
                            </a:solidFill>
                          </a:endParaRP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631184426"/>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9.3</a:t>
                          </a:r>
                        </a:p>
                      </a:txBody>
                      <a:tcPr marL="6350" marR="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2.6</a:t>
                          </a:r>
                        </a:p>
                      </a:txBody>
                      <a:tcPr marL="6350" marR="77724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6.76</a:t>
                          </a:r>
                        </a:p>
                      </a:txBody>
                      <a:tcPr marL="6350" marR="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561273509"/>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50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4.8</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-1.9</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3.61</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403820975"/>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8.9</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2.2</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4.84</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766831002"/>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6.5</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-0.2</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0.04</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2213302503"/>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50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4.2</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-2.5</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6.25</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030692175"/>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80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6.2</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-0.5</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0.25</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076735034"/>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75</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7.4</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0.7</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0.49</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742985813"/>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65</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6.0</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-0.7</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0.49</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289561230"/>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7.6</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0.9</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0.81</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822458864"/>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6.1 </a:t>
                          </a:r>
                        </a:p>
                      </a:txBody>
                      <a:tcPr marL="6350" marR="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-0.6</a:t>
                          </a:r>
                        </a:p>
                      </a:txBody>
                      <a:tcPr marL="6350" marR="77724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0.36</a:t>
                          </a:r>
                        </a:p>
                      </a:txBody>
                      <a:tcPr marL="6350" marR="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127456605"/>
                      </a:ext>
                    </a:extLst>
                  </a:tr>
                  <a:tr h="457200">
                    <a:tc>
                      <a:txBody>
                        <a:bodyPr/>
                        <a:lstStyle/>
                        <a:p>
                          <a:pPr algn="l" fontAlgn="b">
                            <a:tabLst>
                              <a:tab pos="574675" algn="r"/>
                            </a:tabLst>
                          </a:pPr>
                          <a:endParaRPr lang="en-US" sz="2000" b="0" i="0" u="none" strike="noStrike" dirty="0">
                            <a:solidFill>
                              <a:srgbClr val="000000"/>
                            </a:solidFill>
                            <a:effectLst/>
                            <a:latin typeface="Cambria Math" panose="02040503050406030204" pitchFamily="18" charset="0"/>
                            <a:ea typeface="Cambria Math" panose="020405030504060302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l" fontAlgn="b"/>
                          <a:endPar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endParaRPr>
                        </a:p>
                      </a:txBody>
                      <a:tcPr marL="6350" marR="3200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tabLst/>
                          </a:pPr>
                          <a14:m>
                            <m:oMath xmlns:m="http://schemas.openxmlformats.org/officeDocument/2006/math">
                              <m:nary>
                                <m:naryPr>
                                  <m:chr m:val="∑"/>
                                  <m:subHide m:val="on"/>
                                  <m:supHide m:val="on"/>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naryPr>
                                <m:sub/>
                                <m:sup/>
                                <m:e>
                                  <m:sSub>
                                    <m:sSubPr>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sSubPr>
                                    <m:e>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𝑦</m:t>
                                      </m:r>
                                    </m:e>
                                    <m:sub>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𝑖</m:t>
                                      </m:r>
                                    </m:sub>
                                  </m:sSub>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m:t>
                                  </m:r>
                                </m:e>
                              </m:nary>
                            </m:oMath>
                          </a14:m>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67.0</a:t>
                          </a:r>
                        </a:p>
                      </a:txBody>
                      <a:tcPr marL="6350" marR="9144" marT="9144" marB="9144"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4DC"/>
                        </a:solidFill>
                      </a:tcPr>
                    </a:tc>
                    <a:tc>
                      <a:txBody>
                        <a:bodyPr/>
                        <a:lstStyle/>
                        <a:p>
                          <a:pPr algn="ctr" fontAlgn="b"/>
                          <a14:m>
                            <m:oMath xmlns:m="http://schemas.openxmlformats.org/officeDocument/2006/math">
                              <m:nary>
                                <m:naryPr>
                                  <m:chr m:val="∑"/>
                                  <m:subHide m:val="on"/>
                                  <m:supHide m:val="on"/>
                                  <m:ctrlP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ctrlPr>
                                </m:naryPr>
                                <m:sub/>
                                <m:sup/>
                                <m:e>
                                  <m:sSub>
                                    <m:sSubPr>
                                      <m:ctrlPr>
                                        <a:rPr lang="en-US" sz="2000" b="0" i="1" smtClean="0">
                                          <a:solidFill>
                                            <a:srgbClr val="000000"/>
                                          </a:solidFill>
                                          <a:latin typeface="Cambria Math" panose="02040503050406030204" pitchFamily="18" charset="0"/>
                                        </a:rPr>
                                      </m:ctrlPr>
                                    </m:sSubPr>
                                    <m:e>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𝑦</m:t>
                                          </m:r>
                                        </m:e>
                                      </m:acc>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𝑦</m:t>
                                      </m:r>
                                    </m:e>
                                  </m:acc>
                                  <m:r>
                                    <a:rPr lang="en-US" sz="2000" b="0" i="1" u="none" strike="noStrike" kern="1200" smtClean="0">
                                      <a:solidFill>
                                        <a:srgbClr val="000000"/>
                                      </a:solidFill>
                                      <a:effectLst/>
                                      <a:latin typeface="Cambria Math" panose="02040503050406030204" pitchFamily="18" charset="0"/>
                                      <a:ea typeface="Cambria Math" panose="02040503050406030204" pitchFamily="18" charset="0"/>
                                      <a:cs typeface="+mn-cs"/>
                                    </a:rPr>
                                    <m:t>=</m:t>
                                  </m:r>
                                </m:e>
                              </m:nary>
                            </m:oMath>
                          </a14:m>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a:t>
                          </a:r>
                        </a:p>
                      </a:txBody>
                      <a:tcPr marL="6350" marR="9144" marT="9144" marB="9144"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4DC"/>
                        </a:solidFill>
                      </a:tcPr>
                    </a:tc>
                    <a:tc>
                      <a:txBody>
                        <a:bodyPr/>
                        <a:lstStyle/>
                        <a:p>
                          <a:pPr algn="ctr" fontAlgn="b"/>
                          <a14:m>
                            <m:oMath xmlns:m="http://schemas.openxmlformats.org/officeDocument/2006/math">
                              <m:r>
                                <a:rPr lang="en-US" sz="20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𝑆𝑆𝑇</m:t>
                              </m:r>
                            </m:oMath>
                          </a14:m>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 = 23.90</a:t>
                          </a:r>
                        </a:p>
                      </a:txBody>
                      <a:tcPr marL="6350" marR="0" marT="6350" marB="0"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00509523"/>
                      </a:ext>
                    </a:extLst>
                  </a:tr>
                </a:tbl>
              </a:graphicData>
            </a:graphic>
          </p:graphicFrame>
        </mc:Choice>
        <mc:Fallback xmlns="">
          <p:graphicFrame>
            <p:nvGraphicFramePr>
              <p:cNvPr id="5" name="Table 8">
                <a:extLst>
                  <a:ext uri="{FF2B5EF4-FFF2-40B4-BE49-F238E27FC236}">
                    <a16:creationId xmlns:a16="http://schemas.microsoft.com/office/drawing/2014/main" id="{65B971EB-92EF-BB23-13EF-DBBDD01DBB8D}"/>
                  </a:ext>
                </a:extLst>
              </p:cNvPr>
              <p:cNvGraphicFramePr>
                <a:graphicFrameLocks noGrp="1"/>
              </p:cNvGraphicFramePr>
              <p:nvPr>
                <p:ph type="tbl" sz="quarter" idx="16"/>
                <p:extLst>
                  <p:ext uri="{D42A27DB-BD31-4B8C-83A1-F6EECF244321}">
                    <p14:modId xmlns:p14="http://schemas.microsoft.com/office/powerpoint/2010/main" val="80244519"/>
                  </p:ext>
                </p:extLst>
              </p:nvPr>
            </p:nvGraphicFramePr>
            <p:xfrm>
              <a:off x="1691295" y="1117529"/>
              <a:ext cx="8809410" cy="4772017"/>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915852811"/>
                        </a:ext>
                      </a:extLst>
                    </a:gridCol>
                    <a:gridCol w="1645920">
                      <a:extLst>
                        <a:ext uri="{9D8B030D-6E8A-4147-A177-3AD203B41FA5}">
                          <a16:colId xmlns:a16="http://schemas.microsoft.com/office/drawing/2014/main" val="2947037766"/>
                        </a:ext>
                      </a:extLst>
                    </a:gridCol>
                    <a:gridCol w="1645920">
                      <a:extLst>
                        <a:ext uri="{9D8B030D-6E8A-4147-A177-3AD203B41FA5}">
                          <a16:colId xmlns:a16="http://schemas.microsoft.com/office/drawing/2014/main" val="1021229486"/>
                        </a:ext>
                      </a:extLst>
                    </a:gridCol>
                    <a:gridCol w="2011680">
                      <a:extLst>
                        <a:ext uri="{9D8B030D-6E8A-4147-A177-3AD203B41FA5}">
                          <a16:colId xmlns:a16="http://schemas.microsoft.com/office/drawing/2014/main" val="951547925"/>
                        </a:ext>
                      </a:extLst>
                    </a:gridCol>
                    <a:gridCol w="1859970">
                      <a:extLst>
                        <a:ext uri="{9D8B030D-6E8A-4147-A177-3AD203B41FA5}">
                          <a16:colId xmlns:a16="http://schemas.microsoft.com/office/drawing/2014/main" val="3391491469"/>
                        </a:ext>
                      </a:extLst>
                    </a:gridCol>
                  </a:tblGrid>
                  <a:tr h="750657">
                    <a:tc>
                      <a:txBody>
                        <a:bodyPr/>
                        <a:lstStyle/>
                        <a:p>
                          <a:pPr algn="ctr"/>
                          <a:r>
                            <a:rPr lang="en-US" sz="2000" dirty="0">
                              <a:solidFill>
                                <a:srgbClr val="000000"/>
                              </a:solidFill>
                            </a:rPr>
                            <a:t> Driving Assignment </a:t>
                          </a:r>
                          <a:r>
                            <a:rPr lang="en-US" sz="2000" i="1" dirty="0">
                              <a:solidFill>
                                <a:srgbClr val="000000"/>
                              </a:solidFill>
                            </a:rPr>
                            <a:t>i</a:t>
                          </a:r>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C"/>
                        </a:solidFill>
                      </a:tcPr>
                    </a:tc>
                    <a:tc>
                      <a:txBody>
                        <a:bodyPr/>
                        <a:lstStyle/>
                        <a:p>
                          <a:endParaRPr lang="en-US"/>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100000" r="-335926" b="-632520"/>
                          </a:stretch>
                        </a:blipFill>
                      </a:tcPr>
                    </a:tc>
                    <a:tc>
                      <a:txBody>
                        <a:bodyPr/>
                        <a:lstStyle/>
                        <a:p>
                          <a:endParaRPr lang="en-US"/>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200000" r="-235926" b="-632520"/>
                          </a:stretch>
                        </a:blipFill>
                      </a:tcPr>
                    </a:tc>
                    <a:tc>
                      <a:txBody>
                        <a:bodyPr/>
                        <a:lstStyle/>
                        <a:p>
                          <a:endParaRPr lang="en-US"/>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244713" r="-92447" b="-632520"/>
                          </a:stretch>
                        </a:blipFill>
                      </a:tcPr>
                    </a:tc>
                    <a:tc>
                      <a:txBody>
                        <a:bodyPr/>
                        <a:lstStyle/>
                        <a:p>
                          <a:endParaRPr lang="en-US"/>
                        </a:p>
                      </a:txBody>
                      <a:tcPr marL="0" marR="0" marT="0" anchor="b">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374098" r="-328" b="-632520"/>
                          </a:stretch>
                        </a:blipFill>
                      </a:tcPr>
                    </a:tc>
                    <a:extLst>
                      <a:ext uri="{0D108BD9-81ED-4DB2-BD59-A6C34878D82A}">
                        <a16:rowId xmlns:a16="http://schemas.microsoft.com/office/drawing/2014/main" val="3631184426"/>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9.3</a:t>
                          </a:r>
                        </a:p>
                      </a:txBody>
                      <a:tcPr marL="6350" marR="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2.6</a:t>
                          </a:r>
                        </a:p>
                      </a:txBody>
                      <a:tcPr marL="6350" marR="77724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6.76</a:t>
                          </a:r>
                        </a:p>
                      </a:txBody>
                      <a:tcPr marL="6350" marR="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561273509"/>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50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4.8</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-1.9</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3.61</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403820975"/>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8.9</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2.2</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4.84</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766831002"/>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100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6.5</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-0.2</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0.04</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2213302503"/>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50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4.2</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-2.5</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6.25</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030692175"/>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80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6.2</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-0.5</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0.25</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3076735034"/>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75</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7.4</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0.7</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0.49</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742985813"/>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65</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6.0</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-0.7</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0.49</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289561230"/>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7.6</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0.9</a:t>
                          </a:r>
                        </a:p>
                      </a:txBody>
                      <a:tcPr marL="6350" marR="7772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0.81</a:t>
                          </a:r>
                        </a:p>
                      </a:txBody>
                      <a:tcPr marL="6350" marR="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822458864"/>
                      </a:ext>
                    </a:extLst>
                  </a:tr>
                  <a:tr h="356416">
                    <a:tc>
                      <a:txBody>
                        <a:bodyPr/>
                        <a:lstStyle/>
                        <a:p>
                          <a:pPr algn="l" fontAlgn="b">
                            <a:tabLst>
                              <a:tab pos="801688" algn="r"/>
                            </a:tabLst>
                          </a:pPr>
                          <a:r>
                            <a:rPr lang="en-US" sz="2000" b="0" i="0" u="none" strike="noStrike" dirty="0">
                              <a:solidFill>
                                <a:srgbClr val="000000"/>
                              </a:solidFill>
                              <a:effectLst/>
                              <a:latin typeface="Cambria Math" panose="02040503050406030204" pitchFamily="18" charset="0"/>
                              <a:ea typeface="Cambria Math" panose="02040503050406030204" pitchFamily="18" charset="0"/>
                            </a:rPr>
                            <a:t>	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90</a:t>
                          </a:r>
                        </a:p>
                      </a:txBody>
                      <a:tcPr marL="6350" marR="5486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ctr" fontAlgn="ctr"/>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6.1 </a:t>
                          </a:r>
                        </a:p>
                      </a:txBody>
                      <a:tcPr marL="6350" marR="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tc>
                      <a:txBody>
                        <a:bodyPr/>
                        <a:lstStyle/>
                        <a:p>
                          <a:pPr algn="r" fontAlgn="b"/>
                          <a:r>
                            <a:rPr lang="en-US" sz="2000" b="0" i="0" u="none" strike="noStrike" kern="1200">
                              <a:solidFill>
                                <a:srgbClr val="000000"/>
                              </a:solidFill>
                              <a:effectLst/>
                              <a:latin typeface="Cambria Math" panose="02040503050406030204" pitchFamily="18" charset="0"/>
                              <a:ea typeface="Cambria Math" panose="02040503050406030204" pitchFamily="18" charset="0"/>
                              <a:cs typeface="+mn-cs"/>
                            </a:rPr>
                            <a:t>-0.6</a:t>
                          </a:r>
                        </a:p>
                      </a:txBody>
                      <a:tcPr marL="6350" marR="77724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tc>
                      <a:txBody>
                        <a:bodyPr/>
                        <a:lstStyle/>
                        <a:p>
                          <a:pPr algn="ctr" fontAlgn="b"/>
                          <a:r>
                            <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rPr>
                            <a:t>0.36</a:t>
                          </a:r>
                        </a:p>
                      </a:txBody>
                      <a:tcPr marL="6350" marR="0" marT="6350" marB="0" anchor="ctr">
                        <a:lnL w="12700" cmpd="sng">
                          <a:noFill/>
                        </a:lnL>
                        <a:lnR w="12700" cmpd="sng">
                          <a:noFill/>
                        </a:lnR>
                        <a:lnT w="12700" cmpd="sng">
                          <a:noFill/>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FFF4DC"/>
                        </a:solidFill>
                      </a:tcPr>
                    </a:tc>
                    <a:extLst>
                      <a:ext uri="{0D108BD9-81ED-4DB2-BD59-A6C34878D82A}">
                        <a16:rowId xmlns:a16="http://schemas.microsoft.com/office/drawing/2014/main" val="1127456605"/>
                      </a:ext>
                    </a:extLst>
                  </a:tr>
                  <a:tr h="457200">
                    <a:tc>
                      <a:txBody>
                        <a:bodyPr/>
                        <a:lstStyle/>
                        <a:p>
                          <a:pPr algn="l" fontAlgn="b">
                            <a:tabLst>
                              <a:tab pos="574675" algn="r"/>
                            </a:tabLst>
                          </a:pPr>
                          <a:endParaRPr lang="en-US" sz="2000" b="0" i="0" u="none" strike="noStrike" dirty="0">
                            <a:solidFill>
                              <a:srgbClr val="000000"/>
                            </a:solidFill>
                            <a:effectLst/>
                            <a:latin typeface="Cambria Math" panose="02040503050406030204" pitchFamily="18" charset="0"/>
                            <a:ea typeface="Cambria Math" panose="02040503050406030204" pitchFamily="18"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pPr algn="l" fontAlgn="b"/>
                          <a:endParaRPr lang="en-US" sz="2000" b="0" i="0" u="none" strike="noStrike" kern="1200" dirty="0">
                            <a:solidFill>
                              <a:srgbClr val="000000"/>
                            </a:solidFill>
                            <a:effectLst/>
                            <a:latin typeface="Cambria Math" panose="02040503050406030204" pitchFamily="18" charset="0"/>
                            <a:ea typeface="Cambria Math" panose="02040503050406030204" pitchFamily="18" charset="0"/>
                            <a:cs typeface="+mn-cs"/>
                          </a:endParaRPr>
                        </a:p>
                      </a:txBody>
                      <a:tcPr marL="6350" marR="32004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C"/>
                        </a:solidFill>
                      </a:tcPr>
                    </a:tc>
                    <a:tc>
                      <a:txBody>
                        <a:bodyPr/>
                        <a:lstStyle/>
                        <a:p>
                          <a:endParaRPr lang="en-US"/>
                        </a:p>
                      </a:txBody>
                      <a:tcPr marL="6350" marR="9144" marT="9144" marB="9144"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200000" t="-945333" r="-235926" b="-156000"/>
                          </a:stretch>
                        </a:blipFill>
                      </a:tcPr>
                    </a:tc>
                    <a:tc>
                      <a:txBody>
                        <a:bodyPr/>
                        <a:lstStyle/>
                        <a:p>
                          <a:endParaRPr lang="en-US"/>
                        </a:p>
                      </a:txBody>
                      <a:tcPr marL="6350" marR="9144" marT="9144" marB="9144"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244713" t="-945333" r="-92447" b="-156000"/>
                          </a:stretch>
                        </a:blipFill>
                      </a:tcPr>
                    </a:tc>
                    <a:tc>
                      <a:txBody>
                        <a:bodyPr/>
                        <a:lstStyle/>
                        <a:p>
                          <a:endParaRPr lang="en-US"/>
                        </a:p>
                      </a:txBody>
                      <a:tcPr marL="6350" marR="0" marT="6350" marB="0" anchor="ctr">
                        <a:lnL w="12700" cmpd="sng">
                          <a:noFill/>
                        </a:lnL>
                        <a:lnR w="12700" cmpd="sng">
                          <a:noFill/>
                        </a:lnR>
                        <a:lnT w="12700" cap="flat" cmpd="sng" algn="ctr">
                          <a:solidFill>
                            <a:srgbClr val="0070C0"/>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374098" t="-945333" r="-328" b="-156000"/>
                          </a:stretch>
                        </a:blipFill>
                      </a:tcPr>
                    </a:tc>
                    <a:extLst>
                      <a:ext uri="{0D108BD9-81ED-4DB2-BD59-A6C34878D82A}">
                        <a16:rowId xmlns:a16="http://schemas.microsoft.com/office/drawing/2014/main" val="300509523"/>
                      </a:ext>
                    </a:extLst>
                  </a:tr>
                </a:tbl>
              </a:graphicData>
            </a:graphic>
          </p:graphicFrame>
        </mc:Fallback>
      </mc:AlternateContent>
    </p:spTree>
    <p:extLst>
      <p:ext uri="{BB962C8B-B14F-4D97-AF65-F5344CB8AC3E}">
        <p14:creationId xmlns:p14="http://schemas.microsoft.com/office/powerpoint/2010/main" val="322903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90C7-8832-5923-ADB0-29A6C4EC7F41}"/>
              </a:ext>
            </a:extLst>
          </p:cNvPr>
          <p:cNvSpPr>
            <a:spLocks noGrp="1"/>
          </p:cNvSpPr>
          <p:nvPr>
            <p:ph type="title"/>
          </p:nvPr>
        </p:nvSpPr>
        <p:spPr/>
        <p:txBody>
          <a:bodyPr/>
          <a:lstStyle/>
          <a:p>
            <a:r>
              <a:rPr lang="en-US" dirty="0"/>
              <a:t>8.3 Coefficient of Determination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5344704-ECA5-27C4-41D2-95373431038D}"/>
                  </a:ext>
                </a:extLst>
              </p:cNvPr>
              <p:cNvSpPr>
                <a:spLocks noGrp="1"/>
              </p:cNvSpPr>
              <p:nvPr>
                <p:ph type="body" sz="quarter" idx="15"/>
              </p:nvPr>
            </p:nvSpPr>
            <p:spPr>
              <a:xfrm>
                <a:off x="687417" y="1276673"/>
                <a:ext cx="10817166" cy="4304653"/>
              </a:xfrm>
            </p:spPr>
            <p:txBody>
              <a:bodyPr/>
              <a:lstStyle/>
              <a:p>
                <a:pPr>
                  <a:spcAft>
                    <a:spcPts val="600"/>
                  </a:spcAft>
                  <a:tabLst>
                    <a:tab pos="9032875" algn="l"/>
                  </a:tabLst>
                </a:pPr>
                <a:r>
                  <a:rPr lang="en-US" sz="2400" dirty="0">
                    <a:solidFill>
                      <a:srgbClr val="000000"/>
                    </a:solidFill>
                    <a:cs typeface="Arial" panose="020B0604020202020204" pitchFamily="34" charset="0"/>
                  </a:rPr>
                  <a:t>The ratio </a:t>
                </a:r>
                <a14:m>
                  <m:oMath xmlns:m="http://schemas.openxmlformats.org/officeDocument/2006/math">
                    <m:r>
                      <a:rPr lang="en-US" sz="2400" i="1" dirty="0" smtClean="0">
                        <a:solidFill>
                          <a:srgbClr val="000000"/>
                        </a:solidFill>
                        <a:latin typeface="Cambria Math" panose="02040503050406030204" pitchFamily="18" charset="0"/>
                        <a:cs typeface="Arial" panose="020B0604020202020204" pitchFamily="34" charset="0"/>
                      </a:rPr>
                      <m:t>𝑆𝑆𝑅</m:t>
                    </m:r>
                    <m:r>
                      <a:rPr lang="en-US" sz="2400" i="1" dirty="0" smtClean="0">
                        <a:solidFill>
                          <a:srgbClr val="000000"/>
                        </a:solidFill>
                        <a:latin typeface="Cambria Math" panose="02040503050406030204" pitchFamily="18" charset="0"/>
                        <a:cs typeface="Arial" panose="020B0604020202020204" pitchFamily="34" charset="0"/>
                      </a:rPr>
                      <m:t>/</m:t>
                    </m:r>
                    <m:r>
                      <a:rPr lang="en-US" sz="2400" i="1" dirty="0" smtClean="0">
                        <a:solidFill>
                          <a:srgbClr val="000000"/>
                        </a:solidFill>
                        <a:latin typeface="Cambria Math" panose="02040503050406030204" pitchFamily="18" charset="0"/>
                        <a:cs typeface="Arial" panose="020B0604020202020204" pitchFamily="34" charset="0"/>
                      </a:rPr>
                      <m:t>𝑆𝑆𝑇</m:t>
                    </m:r>
                  </m:oMath>
                </a14:m>
                <a:r>
                  <a:rPr lang="en-US" sz="2400" dirty="0">
                    <a:cs typeface="Arial" panose="020B0604020202020204" pitchFamily="34" charset="0"/>
                  </a:rPr>
                  <a:t> is called the </a:t>
                </a:r>
                <a:r>
                  <a:rPr lang="en-US" sz="2400" b="1" dirty="0">
                    <a:solidFill>
                      <a:srgbClr val="0070C0"/>
                    </a:solidFill>
                    <a:cs typeface="Arial" panose="020B0604020202020204" pitchFamily="34" charset="0"/>
                  </a:rPr>
                  <a:t>coefficient of determination</a:t>
                </a:r>
                <a:r>
                  <a:rPr lang="en-US" sz="2400" dirty="0">
                    <a:cs typeface="Arial" panose="020B0604020202020204" pitchFamily="34" charset="0"/>
                  </a:rPr>
                  <a:t>, denoted by </a:t>
                </a:r>
                <a14:m>
                  <m:oMath xmlns:m="http://schemas.openxmlformats.org/officeDocument/2006/math">
                    <m:sSup>
                      <m:sSupPr>
                        <m:ctrlPr>
                          <a:rPr lang="en-US" sz="2400" i="1" dirty="0">
                            <a:latin typeface="Cambria Math" panose="02040503050406030204" pitchFamily="18" charset="0"/>
                            <a:cs typeface="Arial" panose="020B0604020202020204" pitchFamily="34" charset="0"/>
                          </a:rPr>
                        </m:ctrlPr>
                      </m:sSupPr>
                      <m:e>
                        <m:r>
                          <a:rPr lang="en-US" sz="2400" b="0" i="1" dirty="0">
                            <a:latin typeface="Cambria Math" panose="02040503050406030204" pitchFamily="18" charset="0"/>
                            <a:cs typeface="Arial" panose="020B0604020202020204" pitchFamily="34" charset="0"/>
                          </a:rPr>
                          <m:t>𝑟</m:t>
                        </m:r>
                      </m:e>
                      <m:sup>
                        <m:r>
                          <a:rPr lang="en-US" sz="2400" b="0" i="1" dirty="0">
                            <a:latin typeface="Cambria Math" panose="02040503050406030204" pitchFamily="18" charset="0"/>
                            <a:cs typeface="Arial" panose="020B0604020202020204" pitchFamily="34" charset="0"/>
                          </a:rPr>
                          <m:t>2</m:t>
                        </m:r>
                      </m:sup>
                    </m:sSup>
                  </m:oMath>
                </a14:m>
                <a:r>
                  <a:rPr lang="en-US" sz="2400" dirty="0">
                    <a:cs typeface="Arial" panose="020B0604020202020204" pitchFamily="34" charset="0"/>
                  </a:rPr>
                  <a:t>.</a:t>
                </a:r>
              </a:p>
              <a:p>
                <a:pPr>
                  <a:spcAft>
                    <a:spcPts val="600"/>
                  </a:spcAft>
                  <a:tabLst>
                    <a:tab pos="9032875" algn="l"/>
                  </a:tabLst>
                </a:pPr>
                <a14:m>
                  <m:oMathPara xmlns:m="http://schemas.openxmlformats.org/officeDocument/2006/math">
                    <m:oMathParaPr>
                      <m:jc m:val="center"/>
                    </m:oMathParaPr>
                    <m:oMath xmlns:m="http://schemas.openxmlformats.org/officeDocument/2006/math">
                      <m:sSup>
                        <m:sSupPr>
                          <m:ctrlPr>
                            <a:rPr lang="en-US" sz="2400" b="1" i="1" dirty="0" smtClean="0">
                              <a:solidFill>
                                <a:srgbClr val="000000"/>
                              </a:solidFill>
                              <a:latin typeface="Cambria Math" panose="02040503050406030204" pitchFamily="18" charset="0"/>
                              <a:cs typeface="Arial" panose="020B0604020202020204" pitchFamily="34" charset="0"/>
                            </a:rPr>
                          </m:ctrlPr>
                        </m:sSupPr>
                        <m:e>
                          <m:r>
                            <a:rPr lang="en-US" sz="2400" b="1" i="1" dirty="0" smtClean="0">
                              <a:solidFill>
                                <a:srgbClr val="000000"/>
                              </a:solidFill>
                              <a:latin typeface="Cambria Math" panose="02040503050406030204" pitchFamily="18" charset="0"/>
                              <a:cs typeface="Arial" panose="020B0604020202020204" pitchFamily="34" charset="0"/>
                            </a:rPr>
                            <m:t>𝒓</m:t>
                          </m:r>
                        </m:e>
                        <m:sup>
                          <m:r>
                            <a:rPr lang="en-US" sz="2400" b="1" i="1" dirty="0" smtClean="0">
                              <a:solidFill>
                                <a:srgbClr val="000000"/>
                              </a:solidFill>
                              <a:latin typeface="Cambria Math" panose="02040503050406030204" pitchFamily="18" charset="0"/>
                              <a:cs typeface="Arial" panose="020B0604020202020204" pitchFamily="34" charset="0"/>
                            </a:rPr>
                            <m:t>𝟐</m:t>
                          </m:r>
                        </m:sup>
                      </m:sSup>
                      <m:r>
                        <a:rPr lang="en-US" sz="2400" b="1" i="1" dirty="0" smtClean="0">
                          <a:solidFill>
                            <a:srgbClr val="000000"/>
                          </a:solidFill>
                          <a:latin typeface="Cambria Math" panose="02040503050406030204" pitchFamily="18" charset="0"/>
                          <a:cs typeface="Arial" panose="020B0604020202020204" pitchFamily="34" charset="0"/>
                        </a:rPr>
                        <m:t>=</m:t>
                      </m:r>
                      <m:f>
                        <m:fPr>
                          <m:ctrlPr>
                            <a:rPr lang="en-US" sz="2400" b="1" i="1" dirty="0" smtClean="0">
                              <a:solidFill>
                                <a:srgbClr val="000000"/>
                              </a:solidFill>
                              <a:latin typeface="Cambria Math" panose="02040503050406030204" pitchFamily="18" charset="0"/>
                              <a:cs typeface="Arial" panose="020B0604020202020204" pitchFamily="34" charset="0"/>
                            </a:rPr>
                          </m:ctrlPr>
                        </m:fPr>
                        <m:num>
                          <m:r>
                            <a:rPr lang="en-US" sz="2400" b="1" i="1" dirty="0">
                              <a:latin typeface="Cambria Math" panose="02040503050406030204" pitchFamily="18" charset="0"/>
                              <a:cs typeface="Arial" panose="020B0604020202020204" pitchFamily="34" charset="0"/>
                            </a:rPr>
                            <m:t>𝑺𝑺𝑹</m:t>
                          </m:r>
                        </m:num>
                        <m:den>
                          <m:r>
                            <a:rPr lang="en-US" sz="2400" b="1" i="1" dirty="0" smtClean="0">
                              <a:solidFill>
                                <a:srgbClr val="000000"/>
                              </a:solidFill>
                              <a:latin typeface="Cambria Math" panose="02040503050406030204" pitchFamily="18" charset="0"/>
                              <a:cs typeface="Arial" panose="020B0604020202020204" pitchFamily="34" charset="0"/>
                            </a:rPr>
                            <m:t>𝑺𝑺𝑻</m:t>
                          </m:r>
                        </m:den>
                      </m:f>
                    </m:oMath>
                  </m:oMathPara>
                </a14:m>
                <a:endParaRPr lang="en-US" sz="2400" b="1" dirty="0">
                  <a:cs typeface="Arial" panose="020B0604020202020204" pitchFamily="34" charset="0"/>
                </a:endParaRPr>
              </a:p>
              <a:p>
                <a:pPr>
                  <a:spcAft>
                    <a:spcPts val="0"/>
                  </a:spcAft>
                  <a:tabLst>
                    <a:tab pos="9032875" algn="l"/>
                  </a:tabLst>
                </a:pPr>
                <a:r>
                  <a:rPr lang="en-US" sz="2400" dirty="0">
                    <a:cs typeface="Arial" panose="020B0604020202020204" pitchFamily="34" charset="0"/>
                  </a:rPr>
                  <a:t>The coefficient of determination can only assume values between 0 and 1 and is used to evaluate the goodness of fit for the estimated regression equation.</a:t>
                </a:r>
              </a:p>
              <a:p>
                <a:pPr>
                  <a:spcAft>
                    <a:spcPts val="0"/>
                  </a:spcAft>
                </a:pPr>
                <a:r>
                  <a:rPr lang="en-US" dirty="0">
                    <a:cs typeface="Arial" panose="020B0604020202020204" pitchFamily="34" charset="0"/>
                  </a:rPr>
                  <a:t>A</a:t>
                </a:r>
                <a:r>
                  <a:rPr lang="en-US" dirty="0">
                    <a:solidFill>
                      <a:srgbClr val="000000"/>
                    </a:solidFill>
                    <a:cs typeface="Arial" panose="020B0604020202020204" pitchFamily="34" charset="0"/>
                  </a:rPr>
                  <a:t> perfect fit exists when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𝑦</m:t>
                        </m:r>
                      </m:e>
                      <m:sub>
                        <m:r>
                          <a:rPr lang="en-US" b="0" i="1" smtClean="0">
                            <a:latin typeface="Cambria Math" panose="02040503050406030204" pitchFamily="18" charset="0"/>
                            <a:cs typeface="Arial" panose="020B0604020202020204" pitchFamily="34" charset="0"/>
                          </a:rPr>
                          <m:t>𝑖</m:t>
                        </m:r>
                      </m:sub>
                    </m:sSub>
                  </m:oMath>
                </a14:m>
                <a:r>
                  <a:rPr lang="en-US" dirty="0">
                    <a:solidFill>
                      <a:srgbClr val="000000"/>
                    </a:solidFill>
                    <a:cs typeface="Arial" panose="020B0604020202020204" pitchFamily="34" charset="0"/>
                  </a:rPr>
                  <a:t> is identical to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𝑦</m:t>
                            </m:r>
                          </m:e>
                        </m:acc>
                      </m:e>
                      <m:sub>
                        <m:r>
                          <a:rPr lang="en-US" i="1">
                            <a:latin typeface="Cambria Math" panose="02040503050406030204" pitchFamily="18" charset="0"/>
                            <a:cs typeface="Arial" panose="020B0604020202020204" pitchFamily="34" charset="0"/>
                          </a:rPr>
                          <m:t>𝑖</m:t>
                        </m:r>
                      </m:sub>
                    </m:sSub>
                  </m:oMath>
                </a14:m>
                <a:r>
                  <a:rPr lang="en-US" dirty="0">
                    <a:cs typeface="Arial" panose="020B0604020202020204" pitchFamily="34" charset="0"/>
                  </a:rPr>
                  <a:t> for every observation </a:t>
                </a:r>
                <a14:m>
                  <m:oMath xmlns:m="http://schemas.openxmlformats.org/officeDocument/2006/math">
                    <m:r>
                      <a:rPr lang="en-US" i="1" dirty="0" smtClean="0">
                        <a:latin typeface="Cambria Math" panose="02040503050406030204" pitchFamily="18" charset="0"/>
                        <a:cs typeface="Arial" panose="020B0604020202020204" pitchFamily="34" charset="0"/>
                      </a:rPr>
                      <m:t>𝑖</m:t>
                    </m:r>
                  </m:oMath>
                </a14:m>
                <a:r>
                  <a:rPr lang="en-US" dirty="0">
                    <a:cs typeface="Arial" panose="020B0604020202020204" pitchFamily="34" charset="0"/>
                  </a:rPr>
                  <a:t> so that </a:t>
                </a:r>
                <a:r>
                  <a:rPr lang="en-US" dirty="0">
                    <a:solidFill>
                      <a:srgbClr val="000000"/>
                    </a:solidFill>
                    <a:cs typeface="Arial" panose="020B0604020202020204" pitchFamily="34" charset="0"/>
                  </a:rPr>
                  <a:t>all residuals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cs typeface="Arial" panose="020B0604020202020204" pitchFamily="34" charset="0"/>
                          </a:rPr>
                          <m:t>𝑦</m:t>
                        </m:r>
                      </m:e>
                      <m:sub>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𝑦</m:t>
                            </m:r>
                          </m:e>
                        </m:acc>
                      </m:e>
                      <m:sub>
                        <m:r>
                          <a:rPr lang="en-US" i="1">
                            <a:latin typeface="Cambria Math" panose="02040503050406030204" pitchFamily="18" charset="0"/>
                            <a:cs typeface="Arial" panose="020B0604020202020204" pitchFamily="34" charset="0"/>
                          </a:rPr>
                          <m:t>𝑖</m:t>
                        </m:r>
                      </m:sub>
                    </m:sSub>
                    <m:r>
                      <a:rPr lang="en-US" b="0" i="1" smtClean="0">
                        <a:latin typeface="Cambria Math" panose="02040503050406030204" pitchFamily="18" charset="0"/>
                        <a:cs typeface="Arial" panose="020B0604020202020204" pitchFamily="34" charset="0"/>
                      </a:rPr>
                      <m:t>=0</m:t>
                    </m:r>
                  </m:oMath>
                </a14:m>
                <a:r>
                  <a:rPr lang="en-US" dirty="0">
                    <a:solidFill>
                      <a:srgbClr val="000000"/>
                    </a:solidFill>
                    <a:cs typeface="Arial" panose="020B0604020202020204" pitchFamily="34" charset="0"/>
                  </a:rPr>
                  <a:t>.</a:t>
                </a:r>
              </a:p>
              <a:p>
                <a:pPr marL="914400" indent="-342900">
                  <a:spcBef>
                    <a:spcPts val="600"/>
                  </a:spcBef>
                  <a:spcAft>
                    <a:spcPts val="0"/>
                  </a:spcAft>
                  <a:buFont typeface="Arial" panose="020B0604020202020204" pitchFamily="34" charset="0"/>
                  <a:buChar char="•"/>
                </a:pPr>
                <a:r>
                  <a:rPr lang="en-US" dirty="0">
                    <a:cs typeface="Arial" panose="020B0604020202020204" pitchFamily="34" charset="0"/>
                  </a:rPr>
                  <a:t>In such case, </a:t>
                </a:r>
                <a14:m>
                  <m:oMath xmlns:m="http://schemas.openxmlformats.org/officeDocument/2006/math">
                    <m:r>
                      <a:rPr lang="en-US" i="1" dirty="0" smtClean="0">
                        <a:solidFill>
                          <a:srgbClr val="000000"/>
                        </a:solidFill>
                        <a:latin typeface="Cambria Math" panose="02040503050406030204" pitchFamily="18" charset="0"/>
                        <a:cs typeface="Arial" panose="020B0604020202020204" pitchFamily="34" charset="0"/>
                      </a:rPr>
                      <m:t>𝑆𝑆𝐸</m:t>
                    </m:r>
                    <m:r>
                      <a:rPr lang="en-US" i="1" dirty="0" smtClean="0">
                        <a:solidFill>
                          <a:srgbClr val="000000"/>
                        </a:solidFill>
                        <a:latin typeface="Cambria Math" panose="02040503050406030204" pitchFamily="18" charset="0"/>
                        <a:cs typeface="Arial" panose="020B0604020202020204" pitchFamily="34" charset="0"/>
                      </a:rPr>
                      <m:t>=0</m:t>
                    </m:r>
                  </m:oMath>
                </a14:m>
                <a:r>
                  <a:rPr lang="en-US" dirty="0">
                    <a:solidFill>
                      <a:srgbClr val="000000"/>
                    </a:solidFill>
                    <a:cs typeface="Arial" panose="020B0604020202020204" pitchFamily="34" charset="0"/>
                  </a:rPr>
                  <a:t>, </a:t>
                </a:r>
                <a14:m>
                  <m:oMath xmlns:m="http://schemas.openxmlformats.org/officeDocument/2006/math">
                    <m:r>
                      <a:rPr lang="en-US" i="1" dirty="0">
                        <a:latin typeface="Cambria Math" panose="02040503050406030204" pitchFamily="18" charset="0"/>
                      </a:rPr>
                      <m:t>𝑆𝑆𝑅</m:t>
                    </m:r>
                    <m:r>
                      <a:rPr lang="en-US" i="1" dirty="0">
                        <a:latin typeface="Cambria Math" panose="02040503050406030204" pitchFamily="18" charset="0"/>
                      </a:rPr>
                      <m:t>=</m:t>
                    </m:r>
                    <m:r>
                      <a:rPr lang="en-US" i="1" dirty="0">
                        <a:latin typeface="Cambria Math" panose="02040503050406030204" pitchFamily="18" charset="0"/>
                      </a:rPr>
                      <m:t>𝑆𝑆𝑇</m:t>
                    </m:r>
                  </m:oMath>
                </a14:m>
                <a:r>
                  <a:rPr lang="en-US" dirty="0">
                    <a:solidFill>
                      <a:srgbClr val="000000"/>
                    </a:solidFill>
                    <a:cs typeface="Arial" panose="020B0604020202020204" pitchFamily="34" charset="0"/>
                  </a:rPr>
                  <a:t>, and </a:t>
                </a:r>
                <a14:m>
                  <m:oMath xmlns:m="http://schemas.openxmlformats.org/officeDocument/2006/math">
                    <m:f>
                      <m:fPr>
                        <m:type m:val="lin"/>
                        <m:ctrlPr>
                          <a:rPr lang="en-US" i="1" dirty="0">
                            <a:latin typeface="Cambria Math" panose="02040503050406030204" pitchFamily="18" charset="0"/>
                            <a:cs typeface="Arial" panose="020B0604020202020204" pitchFamily="34" charset="0"/>
                          </a:rPr>
                        </m:ctrlPr>
                      </m:fPr>
                      <m:num>
                        <m:sSup>
                          <m:sSupPr>
                            <m:ctrlPr>
                              <a:rPr lang="en-US" i="1" dirty="0">
                                <a:latin typeface="Cambria Math" panose="02040503050406030204" pitchFamily="18" charset="0"/>
                                <a:cs typeface="Arial" panose="020B0604020202020204" pitchFamily="34" charset="0"/>
                              </a:rPr>
                            </m:ctrlPr>
                          </m:sSupPr>
                          <m:e>
                            <m:r>
                              <a:rPr lang="en-US" b="0" i="1" dirty="0">
                                <a:latin typeface="Cambria Math" panose="02040503050406030204" pitchFamily="18" charset="0"/>
                                <a:cs typeface="Arial" panose="020B0604020202020204" pitchFamily="34" charset="0"/>
                              </a:rPr>
                              <m:t>𝑟</m:t>
                            </m:r>
                          </m:e>
                          <m:sup>
                            <m:r>
                              <a:rPr lang="en-US" b="0" i="1" dirty="0">
                                <a:latin typeface="Cambria Math" panose="02040503050406030204" pitchFamily="18" charset="0"/>
                                <a:cs typeface="Arial" panose="020B0604020202020204" pitchFamily="34" charset="0"/>
                              </a:rPr>
                              <m:t>2</m:t>
                            </m:r>
                          </m:sup>
                        </m:sSup>
                        <m:r>
                          <a:rPr lang="en-US" b="0" i="1" dirty="0" smtClean="0">
                            <a:latin typeface="Cambria Math" panose="02040503050406030204" pitchFamily="18" charset="0"/>
                            <a:cs typeface="Arial" panose="020B0604020202020204" pitchFamily="34" charset="0"/>
                          </a:rPr>
                          <m:t>=</m:t>
                        </m:r>
                        <m:r>
                          <a:rPr lang="en-US" b="0" i="1" dirty="0">
                            <a:latin typeface="Cambria Math" panose="02040503050406030204" pitchFamily="18" charset="0"/>
                            <a:cs typeface="Arial" panose="020B0604020202020204" pitchFamily="34" charset="0"/>
                          </a:rPr>
                          <m:t>𝑆𝑆𝑅</m:t>
                        </m:r>
                      </m:num>
                      <m:den>
                        <m:r>
                          <a:rPr lang="en-US" b="0" i="1" dirty="0">
                            <a:latin typeface="Cambria Math" panose="02040503050406030204" pitchFamily="18" charset="0"/>
                            <a:cs typeface="Arial" panose="020B0604020202020204" pitchFamily="34" charset="0"/>
                          </a:rPr>
                          <m:t>𝑆𝑆𝑇</m:t>
                        </m:r>
                      </m:den>
                    </m:f>
                    <m:r>
                      <a:rPr lang="en-US" b="0" i="1" dirty="0">
                        <a:latin typeface="Cambria Math" panose="02040503050406030204" pitchFamily="18" charset="0"/>
                        <a:cs typeface="Arial" panose="020B0604020202020204" pitchFamily="34" charset="0"/>
                      </a:rPr>
                      <m:t>=1</m:t>
                    </m:r>
                  </m:oMath>
                </a14:m>
                <a:r>
                  <a:rPr lang="en-US" dirty="0">
                    <a:solidFill>
                      <a:srgbClr val="000000"/>
                    </a:solidFill>
                    <a:cs typeface="Arial" panose="020B0604020202020204" pitchFamily="34" charset="0"/>
                  </a:rPr>
                  <a:t>.</a:t>
                </a:r>
              </a:p>
              <a:p>
                <a:pPr>
                  <a:spcAft>
                    <a:spcPts val="0"/>
                  </a:spcAft>
                </a:pPr>
                <a:r>
                  <a:rPr lang="en-US" sz="2400" dirty="0">
                    <a:solidFill>
                      <a:schemeClr val="tx1"/>
                    </a:solidFill>
                    <a:cs typeface="+mn-cs"/>
                  </a:rPr>
                  <a:t>P</a:t>
                </a:r>
                <a:r>
                  <a:rPr lang="en-US" sz="2400" dirty="0">
                    <a:solidFill>
                      <a:srgbClr val="000000"/>
                    </a:solidFill>
                    <a:cs typeface="Arial" panose="020B0604020202020204" pitchFamily="34" charset="0"/>
                  </a:rPr>
                  <a:t>oorer fits between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𝑦</m:t>
                        </m:r>
                      </m:e>
                      <m:sub>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 </m:t>
                    </m:r>
                  </m:oMath>
                </a14:m>
                <a:r>
                  <a:rPr lang="en-US" sz="2400" dirty="0">
                    <a:solidFill>
                      <a:srgbClr val="000000"/>
                    </a:solidFill>
                    <a:cs typeface="Arial" panose="020B0604020202020204" pitchFamily="34" charset="0"/>
                  </a:rPr>
                  <a:t>and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𝑦</m:t>
                            </m:r>
                          </m:e>
                        </m:acc>
                      </m:e>
                      <m:sub>
                        <m:r>
                          <a:rPr lang="en-US" i="1">
                            <a:latin typeface="Cambria Math" panose="02040503050406030204" pitchFamily="18" charset="0"/>
                            <a:cs typeface="Arial" panose="020B0604020202020204" pitchFamily="34" charset="0"/>
                          </a:rPr>
                          <m:t>𝑖</m:t>
                        </m:r>
                      </m:sub>
                    </m:sSub>
                  </m:oMath>
                </a14:m>
                <a:r>
                  <a:rPr lang="en-US" sz="2400" dirty="0">
                    <a:solidFill>
                      <a:srgbClr val="000000"/>
                    </a:solidFill>
                    <a:cs typeface="Arial" panose="020B0604020202020204" pitchFamily="34" charset="0"/>
                  </a:rPr>
                  <a:t> result in larger values of </a:t>
                </a:r>
                <a14:m>
                  <m:oMath xmlns:m="http://schemas.openxmlformats.org/officeDocument/2006/math">
                    <m:r>
                      <a:rPr lang="en-US" sz="2400" i="1" dirty="0" smtClean="0">
                        <a:solidFill>
                          <a:srgbClr val="000000"/>
                        </a:solidFill>
                        <a:latin typeface="Cambria Math" panose="02040503050406030204" pitchFamily="18" charset="0"/>
                        <a:cs typeface="Arial" panose="020B0604020202020204" pitchFamily="34" charset="0"/>
                      </a:rPr>
                      <m:t>𝑆𝑆𝐸</m:t>
                    </m:r>
                  </m:oMath>
                </a14:m>
                <a:r>
                  <a:rPr lang="en-US" dirty="0">
                    <a:cs typeface="Arial" panose="020B0604020202020204" pitchFamily="34" charset="0"/>
                  </a:rPr>
                  <a:t> and lower </a:t>
                </a:r>
                <a14:m>
                  <m:oMath xmlns:m="http://schemas.openxmlformats.org/officeDocument/2006/math">
                    <m:sSup>
                      <m:sSupPr>
                        <m:ctrlPr>
                          <a:rPr lang="en-US" i="1" dirty="0">
                            <a:latin typeface="Cambria Math" panose="02040503050406030204" pitchFamily="18" charset="0"/>
                            <a:cs typeface="Arial" panose="020B0604020202020204" pitchFamily="34" charset="0"/>
                          </a:rPr>
                        </m:ctrlPr>
                      </m:sSupPr>
                      <m:e>
                        <m:r>
                          <a:rPr lang="en-US" b="0" i="1" dirty="0">
                            <a:latin typeface="Cambria Math" panose="02040503050406030204" pitchFamily="18" charset="0"/>
                            <a:cs typeface="Arial" panose="020B0604020202020204" pitchFamily="34" charset="0"/>
                          </a:rPr>
                          <m:t>𝑟</m:t>
                        </m:r>
                      </m:e>
                      <m:sup>
                        <m:r>
                          <a:rPr lang="en-US" b="0" i="1" dirty="0">
                            <a:latin typeface="Cambria Math" panose="02040503050406030204" pitchFamily="18" charset="0"/>
                            <a:cs typeface="Arial" panose="020B0604020202020204" pitchFamily="34" charset="0"/>
                          </a:rPr>
                          <m:t>2</m:t>
                        </m:r>
                      </m:sup>
                    </m:sSup>
                    <m:r>
                      <a:rPr lang="en-US" b="0" i="1" dirty="0">
                        <a:latin typeface="Cambria Math" panose="02040503050406030204" pitchFamily="18" charset="0"/>
                        <a:cs typeface="Arial" panose="020B0604020202020204" pitchFamily="34" charset="0"/>
                      </a:rPr>
                      <m:t> </m:t>
                    </m:r>
                  </m:oMath>
                </a14:m>
                <a:r>
                  <a:rPr lang="en-US" sz="2400" dirty="0">
                    <a:solidFill>
                      <a:srgbClr val="000000"/>
                    </a:solidFill>
                    <a:cs typeface="Arial" panose="020B0604020202020204" pitchFamily="34" charset="0"/>
                  </a:rPr>
                  <a:t>values.</a:t>
                </a:r>
              </a:p>
              <a:p>
                <a:pPr marL="914400" indent="-342900">
                  <a:spcBef>
                    <a:spcPts val="600"/>
                  </a:spcBef>
                  <a:spcAft>
                    <a:spcPts val="0"/>
                  </a:spcAft>
                  <a:buFont typeface="Arial" panose="020B0604020202020204" pitchFamily="34" charset="0"/>
                  <a:buChar char="•"/>
                </a:pPr>
                <a:r>
                  <a:rPr lang="en-US" dirty="0">
                    <a:cs typeface="Arial" panose="020B0604020202020204" pitchFamily="34" charset="0"/>
                  </a:rPr>
                  <a:t>T</a:t>
                </a:r>
                <a:r>
                  <a:rPr lang="en-US" sz="2400" dirty="0">
                    <a:solidFill>
                      <a:srgbClr val="000000"/>
                    </a:solidFill>
                    <a:cs typeface="Arial" panose="020B0604020202020204" pitchFamily="34" charset="0"/>
                  </a:rPr>
                  <a:t>he poorest fit </a:t>
                </a:r>
                <a:r>
                  <a:rPr lang="en-US" dirty="0">
                    <a:cs typeface="Arial" panose="020B0604020202020204" pitchFamily="34" charset="0"/>
                  </a:rPr>
                  <a:t>happens when</a:t>
                </a:r>
                <a:r>
                  <a:rPr lang="en-US" sz="2400" dirty="0">
                    <a:solidFill>
                      <a:srgbClr val="000000"/>
                    </a:solidFill>
                    <a:cs typeface="Arial" panose="020B0604020202020204" pitchFamily="34" charset="0"/>
                  </a:rPr>
                  <a:t> </a:t>
                </a:r>
                <a14:m>
                  <m:oMath xmlns:m="http://schemas.openxmlformats.org/officeDocument/2006/math">
                    <m:r>
                      <a:rPr lang="en-US" sz="2400" i="1" dirty="0" smtClean="0">
                        <a:solidFill>
                          <a:srgbClr val="000000"/>
                        </a:solidFill>
                        <a:latin typeface="Cambria Math" panose="02040503050406030204" pitchFamily="18" charset="0"/>
                        <a:cs typeface="Arial" panose="020B0604020202020204" pitchFamily="34" charset="0"/>
                      </a:rPr>
                      <m:t>𝑆𝑆𝐸</m:t>
                    </m:r>
                    <m:r>
                      <a:rPr lang="en-US" sz="2400" i="1" dirty="0" smtClean="0">
                        <a:solidFill>
                          <a:srgbClr val="000000"/>
                        </a:solidFill>
                        <a:latin typeface="Cambria Math" panose="02040503050406030204" pitchFamily="18" charset="0"/>
                        <a:cs typeface="Arial" panose="020B0604020202020204" pitchFamily="34" charset="0"/>
                      </a:rPr>
                      <m:t>=</m:t>
                    </m:r>
                    <m:r>
                      <a:rPr lang="en-US" sz="2400" i="1" dirty="0" smtClean="0">
                        <a:solidFill>
                          <a:srgbClr val="000000"/>
                        </a:solidFill>
                        <a:latin typeface="Cambria Math" panose="02040503050406030204" pitchFamily="18" charset="0"/>
                        <a:cs typeface="Arial" panose="020B0604020202020204" pitchFamily="34" charset="0"/>
                      </a:rPr>
                      <m:t>𝑆𝑆𝑇</m:t>
                    </m:r>
                  </m:oMath>
                </a14:m>
                <a:r>
                  <a:rPr lang="en-US" sz="2400" dirty="0">
                    <a:solidFill>
                      <a:srgbClr val="000000"/>
                    </a:solidFill>
                    <a:cs typeface="Arial" panose="020B0604020202020204" pitchFamily="34" charset="0"/>
                  </a:rPr>
                  <a:t>, </a:t>
                </a:r>
                <a14:m>
                  <m:oMath xmlns:m="http://schemas.openxmlformats.org/officeDocument/2006/math">
                    <m:r>
                      <a:rPr lang="en-US" i="1" dirty="0">
                        <a:latin typeface="Cambria Math" panose="02040503050406030204" pitchFamily="18" charset="0"/>
                      </a:rPr>
                      <m:t>𝑆𝑆𝑅</m:t>
                    </m:r>
                    <m:r>
                      <a:rPr lang="en-US" i="1" dirty="0">
                        <a:latin typeface="Cambria Math" panose="02040503050406030204" pitchFamily="18" charset="0"/>
                      </a:rPr>
                      <m:t>=0</m:t>
                    </m:r>
                  </m:oMath>
                </a14:m>
                <a:r>
                  <a:rPr lang="en-US" dirty="0">
                    <a:cs typeface="Arial" panose="020B0604020202020204" pitchFamily="34" charset="0"/>
                  </a:rPr>
                  <a:t>, and </a:t>
                </a:r>
                <a14:m>
                  <m:oMath xmlns:m="http://schemas.openxmlformats.org/officeDocument/2006/math">
                    <m:sSup>
                      <m:sSupPr>
                        <m:ctrlPr>
                          <a:rPr lang="en-US" i="1" dirty="0">
                            <a:latin typeface="Cambria Math" panose="02040503050406030204" pitchFamily="18" charset="0"/>
                            <a:cs typeface="Arial" panose="020B0604020202020204" pitchFamily="34" charset="0"/>
                          </a:rPr>
                        </m:ctrlPr>
                      </m:sSupPr>
                      <m:e>
                        <m:r>
                          <a:rPr lang="en-US" i="1" dirty="0">
                            <a:latin typeface="Cambria Math" panose="02040503050406030204" pitchFamily="18" charset="0"/>
                            <a:cs typeface="Arial" panose="020B0604020202020204" pitchFamily="34" charset="0"/>
                          </a:rPr>
                          <m:t>𝑟</m:t>
                        </m:r>
                      </m:e>
                      <m:sup>
                        <m:r>
                          <a:rPr lang="en-US" i="1" dirty="0">
                            <a:latin typeface="Cambria Math" panose="02040503050406030204" pitchFamily="18" charset="0"/>
                            <a:cs typeface="Arial" panose="020B0604020202020204" pitchFamily="34" charset="0"/>
                          </a:rPr>
                          <m:t>2</m:t>
                        </m:r>
                      </m:sup>
                    </m:sSup>
                    <m:r>
                      <a:rPr lang="en-US" b="0" i="1" dirty="0" smtClean="0">
                        <a:latin typeface="Cambria Math" panose="02040503050406030204" pitchFamily="18" charset="0"/>
                        <a:cs typeface="Arial" panose="020B0604020202020204" pitchFamily="34" charset="0"/>
                      </a:rPr>
                      <m:t>=0</m:t>
                    </m:r>
                  </m:oMath>
                </a14:m>
                <a:r>
                  <a:rPr lang="en-US" sz="2400" dirty="0">
                    <a:solidFill>
                      <a:srgbClr val="000000"/>
                    </a:solidFill>
                    <a:cs typeface="Arial" panose="020B0604020202020204" pitchFamily="34" charset="0"/>
                  </a:rPr>
                  <a:t>.</a:t>
                </a:r>
                <a:endParaRPr lang="en-US" sz="2400" dirty="0">
                  <a:cs typeface="Arial" panose="020B0604020202020204" pitchFamily="34" charset="0"/>
                </a:endParaRPr>
              </a:p>
              <a:p>
                <a:endParaRPr lang="en-US" dirty="0"/>
              </a:p>
            </p:txBody>
          </p:sp>
        </mc:Choice>
        <mc:Fallback xmlns="">
          <p:sp>
            <p:nvSpPr>
              <p:cNvPr id="3" name="Text Placeholder 2">
                <a:extLst>
                  <a:ext uri="{FF2B5EF4-FFF2-40B4-BE49-F238E27FC236}">
                    <a16:creationId xmlns:a16="http://schemas.microsoft.com/office/drawing/2014/main" id="{75344704-ECA5-27C4-41D2-95373431038D}"/>
                  </a:ext>
                </a:extLst>
              </p:cNvPr>
              <p:cNvSpPr>
                <a:spLocks noGrp="1" noRot="1" noChangeAspect="1" noMove="1" noResize="1" noEditPoints="1" noAdjustHandles="1" noChangeArrowheads="1" noChangeShapeType="1" noTextEdit="1"/>
              </p:cNvSpPr>
              <p:nvPr>
                <p:ph type="body" sz="quarter" idx="15"/>
              </p:nvPr>
            </p:nvSpPr>
            <p:spPr>
              <a:xfrm>
                <a:off x="687417" y="1276673"/>
                <a:ext cx="10817166" cy="4304653"/>
              </a:xfrm>
              <a:blipFill>
                <a:blip r:embed="rId2"/>
                <a:stretch>
                  <a:fillRect l="-1747" t="-1980" r="-169" b="-4243"/>
                </a:stretch>
              </a:blipFill>
            </p:spPr>
            <p:txBody>
              <a:bodyPr/>
              <a:lstStyle/>
              <a:p>
                <a:r>
                  <a:rPr lang="en-US">
                    <a:noFill/>
                  </a:rPr>
                  <a:t> </a:t>
                </a:r>
              </a:p>
            </p:txBody>
          </p:sp>
        </mc:Fallback>
      </mc:AlternateContent>
    </p:spTree>
    <p:extLst>
      <p:ext uri="{BB962C8B-B14F-4D97-AF65-F5344CB8AC3E}">
        <p14:creationId xmlns:p14="http://schemas.microsoft.com/office/powerpoint/2010/main" val="2111845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5C08-0D98-46E8-0F05-8BA208479C1F}"/>
              </a:ext>
            </a:extLst>
          </p:cNvPr>
          <p:cNvSpPr>
            <a:spLocks noGrp="1"/>
          </p:cNvSpPr>
          <p:nvPr>
            <p:ph type="title"/>
          </p:nvPr>
        </p:nvSpPr>
        <p:spPr/>
        <p:txBody>
          <a:bodyPr/>
          <a:lstStyle/>
          <a:p>
            <a:r>
              <a:rPr lang="en-US" dirty="0"/>
              <a:t>8.3 Goodness of Fit for the Butler Trucking Co.</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016A58C-B94E-C281-E2FC-28944875C6FE}"/>
                  </a:ext>
                </a:extLst>
              </p:cNvPr>
              <p:cNvSpPr>
                <a:spLocks noGrp="1"/>
              </p:cNvSpPr>
              <p:nvPr>
                <p:ph type="body" sz="quarter" idx="15"/>
              </p:nvPr>
            </p:nvSpPr>
            <p:spPr>
              <a:xfrm>
                <a:off x="740228" y="1190977"/>
                <a:ext cx="10711543" cy="4490914"/>
              </a:xfrm>
            </p:spPr>
            <p:txBody>
              <a:bodyPr/>
              <a:lstStyle/>
              <a:p>
                <a:r>
                  <a:rPr lang="en-US" dirty="0"/>
                  <a:t>From our previous calculations for the sum of squares due to error, we already know that</a:t>
                </a:r>
              </a:p>
              <a:p>
                <a:pPr marL="914400"/>
                <a14:m>
                  <m:oMath xmlns:m="http://schemas.openxmlformats.org/officeDocument/2006/math">
                    <m:r>
                      <a:rPr lang="en-US" sz="2400" b="0" i="1" smtClean="0">
                        <a:latin typeface="Cambria Math" panose="02040503050406030204" pitchFamily="18" charset="0"/>
                        <a:cs typeface="Arial" panose="020B0604020202020204" pitchFamily="34" charset="0"/>
                      </a:rPr>
                      <m:t>𝑆𝑆𝐸</m:t>
                    </m:r>
                    <m:r>
                      <a:rPr lang="en-US" sz="2400" b="0" i="1" smtClean="0">
                        <a:latin typeface="Cambria Math" panose="02040503050406030204" pitchFamily="18" charset="0"/>
                        <a:cs typeface="Arial" panose="020B0604020202020204" pitchFamily="34" charset="0"/>
                      </a:rPr>
                      <m:t>=</m:t>
                    </m:r>
                    <m:nary>
                      <m:naryPr>
                        <m:chr m:val="∑"/>
                        <m:subHide m:val="on"/>
                        <m:supHide m:val="on"/>
                        <m:ctrlPr>
                          <a:rPr lang="en-US" sz="2400" i="1" smtClean="0">
                            <a:latin typeface="Cambria Math" panose="02040503050406030204" pitchFamily="18" charset="0"/>
                            <a:cs typeface="Arial" panose="020B0604020202020204" pitchFamily="34" charset="0"/>
                          </a:rPr>
                        </m:ctrlPr>
                      </m:naryPr>
                      <m:sub/>
                      <m:sup/>
                      <m:e>
                        <m:sSup>
                          <m:sSupPr>
                            <m:ctrlPr>
                              <a:rPr lang="en-US" sz="2400" i="1" smtClean="0">
                                <a:latin typeface="Cambria Math" panose="02040503050406030204" pitchFamily="18" charset="0"/>
                                <a:cs typeface="Arial" panose="020B0604020202020204" pitchFamily="34" charset="0"/>
                              </a:rPr>
                            </m:ctrlPr>
                          </m:sSupPr>
                          <m:e>
                            <m:d>
                              <m:dPr>
                                <m:ctrlPr>
                                  <a:rPr lang="en-US" sz="2400" i="1" smtClean="0">
                                    <a:latin typeface="Cambria Math" panose="02040503050406030204" pitchFamily="18" charset="0"/>
                                    <a:cs typeface="Arial" panose="020B0604020202020204" pitchFamily="34" charset="0"/>
                                  </a:rPr>
                                </m:ctrlPr>
                              </m:d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𝑦</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cs typeface="Arial" panose="020B0604020202020204" pitchFamily="34" charset="0"/>
                                      </a:rPr>
                                    </m:ctrlPr>
                                  </m:sSubPr>
                                  <m:e>
                                    <m:acc>
                                      <m:accPr>
                                        <m:chr m:val="̂"/>
                                        <m:ctrlPr>
                                          <a:rPr lang="en-US" sz="2400" i="1">
                                            <a:latin typeface="Cambria Math" panose="02040503050406030204" pitchFamily="18" charset="0"/>
                                            <a:cs typeface="Arial" panose="020B0604020202020204" pitchFamily="34" charset="0"/>
                                          </a:rPr>
                                        </m:ctrlPr>
                                      </m:accPr>
                                      <m:e>
                                        <m:r>
                                          <a:rPr lang="en-US" sz="2400" b="0" i="1">
                                            <a:latin typeface="Cambria Math" panose="02040503050406030204" pitchFamily="18" charset="0"/>
                                            <a:cs typeface="Arial" panose="020B0604020202020204" pitchFamily="34" charset="0"/>
                                          </a:rPr>
                                          <m:t>𝑦</m:t>
                                        </m:r>
                                      </m:e>
                                    </m:acc>
                                  </m:e>
                                  <m:sub>
                                    <m:r>
                                      <a:rPr lang="en-US" sz="2400" b="0" i="1" smtClean="0">
                                        <a:latin typeface="Cambria Math" panose="02040503050406030204" pitchFamily="18" charset="0"/>
                                        <a:cs typeface="Arial" panose="020B0604020202020204" pitchFamily="34" charset="0"/>
                                      </a:rPr>
                                      <m:t>𝑖</m:t>
                                    </m:r>
                                  </m:sub>
                                </m:sSub>
                              </m:e>
                            </m:d>
                          </m:e>
                          <m:sup>
                            <m:r>
                              <a:rPr lang="en-US" sz="2400" b="0" i="1" smtClean="0">
                                <a:latin typeface="Cambria Math" panose="02040503050406030204" pitchFamily="18" charset="0"/>
                                <a:cs typeface="Arial" panose="020B0604020202020204" pitchFamily="34" charset="0"/>
                              </a:rPr>
                              <m:t>2</m:t>
                            </m:r>
                          </m:sup>
                        </m:sSup>
                      </m:e>
                    </m:nary>
                    <m:r>
                      <a:rPr lang="en-US" sz="2400" b="0" i="1" smtClean="0">
                        <a:latin typeface="Cambria Math" panose="02040503050406030204" pitchFamily="18" charset="0"/>
                        <a:cs typeface="Arial" panose="020B0604020202020204" pitchFamily="34" charset="0"/>
                      </a:rPr>
                      <m:t>=</m:t>
                    </m:r>
                    <m:nary>
                      <m:naryPr>
                        <m:chr m:val="∑"/>
                        <m:subHide m:val="on"/>
                        <m:supHide m:val="on"/>
                        <m:ctrlPr>
                          <a:rPr lang="en-US" i="1">
                            <a:latin typeface="Cambria Math" panose="02040503050406030204" pitchFamily="18" charset="0"/>
                            <a:cs typeface="Arial" panose="020B0604020202020204" pitchFamily="34" charset="0"/>
                          </a:rPr>
                        </m:ctrlPr>
                      </m:naryPr>
                      <m:sub/>
                      <m:sup/>
                      <m:e>
                        <m:sSubSup>
                          <m:sSubSupPr>
                            <m:ctrlPr>
                              <a:rPr lang="en-US"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𝑒</m:t>
                            </m:r>
                          </m:e>
                          <m:sub>
                            <m:r>
                              <a:rPr lang="en-US" b="0" i="1" smtClean="0">
                                <a:latin typeface="Cambria Math" panose="02040503050406030204" pitchFamily="18" charset="0"/>
                                <a:cs typeface="Arial" panose="020B0604020202020204" pitchFamily="34" charset="0"/>
                              </a:rPr>
                              <m:t>𝑖</m:t>
                            </m:r>
                          </m:sub>
                          <m:sup>
                            <m:r>
                              <a:rPr lang="en-US" b="0" i="1" smtClean="0">
                                <a:latin typeface="Cambria Math" panose="02040503050406030204" pitchFamily="18" charset="0"/>
                                <a:cs typeface="Arial" panose="020B0604020202020204" pitchFamily="34" charset="0"/>
                              </a:rPr>
                              <m:t>2</m:t>
                            </m:r>
                          </m:sup>
                        </m:sSubSup>
                      </m:e>
                    </m:nary>
                    <m:r>
                      <a:rPr lang="en-US"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8.0288</m:t>
                    </m:r>
                  </m:oMath>
                </a14:m>
                <a:r>
                  <a:rPr lang="en-US" dirty="0"/>
                  <a:t> </a:t>
                </a:r>
              </a:p>
              <a:p>
                <a:r>
                  <a:rPr lang="en-US" dirty="0"/>
                  <a:t>Similar calculations for the total sum of squares reveal that</a:t>
                </a:r>
              </a:p>
              <a:p>
                <a:pPr marL="914400"/>
                <a14:m>
                  <m:oMath xmlns:m="http://schemas.openxmlformats.org/officeDocument/2006/math">
                    <m:r>
                      <a:rPr lang="en-US" sz="2400" b="0" i="1" smtClean="0">
                        <a:latin typeface="Cambria Math" panose="02040503050406030204" pitchFamily="18" charset="0"/>
                        <a:cs typeface="Arial" panose="020B0604020202020204" pitchFamily="34" charset="0"/>
                      </a:rPr>
                      <m:t>𝑆𝑆𝑇</m:t>
                    </m:r>
                    <m:r>
                      <a:rPr lang="en-US" sz="2400" b="0" i="1" smtClean="0">
                        <a:latin typeface="Cambria Math" panose="02040503050406030204" pitchFamily="18" charset="0"/>
                        <a:cs typeface="Arial" panose="020B0604020202020204" pitchFamily="34" charset="0"/>
                      </a:rPr>
                      <m:t>=</m:t>
                    </m:r>
                    <m:nary>
                      <m:naryPr>
                        <m:chr m:val="∑"/>
                        <m:subHide m:val="on"/>
                        <m:supHide m:val="on"/>
                        <m:ctrlPr>
                          <a:rPr lang="en-US" sz="2400" i="1" smtClean="0">
                            <a:latin typeface="Cambria Math" panose="02040503050406030204" pitchFamily="18" charset="0"/>
                            <a:cs typeface="Arial" panose="020B0604020202020204" pitchFamily="34" charset="0"/>
                          </a:rPr>
                        </m:ctrlPr>
                      </m:naryPr>
                      <m:sub/>
                      <m:sup/>
                      <m:e>
                        <m:sSup>
                          <m:sSupPr>
                            <m:ctrlPr>
                              <a:rPr lang="en-US" sz="2400" i="1" smtClean="0">
                                <a:latin typeface="Cambria Math" panose="02040503050406030204" pitchFamily="18" charset="0"/>
                                <a:cs typeface="Arial" panose="020B0604020202020204" pitchFamily="34" charset="0"/>
                              </a:rPr>
                            </m:ctrlPr>
                          </m:sSupPr>
                          <m:e>
                            <m:d>
                              <m:dPr>
                                <m:ctrlPr>
                                  <a:rPr lang="en-US" sz="2400" i="1" smtClean="0">
                                    <a:latin typeface="Cambria Math" panose="02040503050406030204" pitchFamily="18" charset="0"/>
                                    <a:cs typeface="Arial" panose="020B0604020202020204" pitchFamily="34" charset="0"/>
                                  </a:rPr>
                                </m:ctrlPr>
                              </m:d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𝑦</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m:t>
                                </m:r>
                                <m:acc>
                                  <m:accPr>
                                    <m:chr m:val="̅"/>
                                    <m:ctrlPr>
                                      <a:rPr lang="en-US" i="1">
                                        <a:latin typeface="Cambria Math" panose="02040503050406030204" pitchFamily="18" charset="0"/>
                                      </a:rPr>
                                    </m:ctrlPr>
                                  </m:accPr>
                                  <m:e>
                                    <m:r>
                                      <a:rPr lang="en-US" b="0" i="1">
                                        <a:latin typeface="Cambria Math" panose="02040503050406030204" pitchFamily="18" charset="0"/>
                                      </a:rPr>
                                      <m:t>𝑦</m:t>
                                    </m:r>
                                  </m:e>
                                </m:acc>
                              </m:e>
                            </m:d>
                          </m:e>
                          <m:sup>
                            <m:r>
                              <a:rPr lang="en-US" sz="2400" b="0" i="1" smtClean="0">
                                <a:latin typeface="Cambria Math" panose="02040503050406030204" pitchFamily="18" charset="0"/>
                                <a:cs typeface="Arial" panose="020B0604020202020204" pitchFamily="34" charset="0"/>
                              </a:rPr>
                              <m:t>2</m:t>
                            </m:r>
                          </m:sup>
                        </m:sSup>
                      </m:e>
                    </m:nary>
                    <m:r>
                      <a:rPr lang="en-US" sz="2400" b="0" i="1" smtClean="0">
                        <a:latin typeface="Cambria Math" panose="02040503050406030204" pitchFamily="18" charset="0"/>
                        <a:cs typeface="Arial" panose="020B0604020202020204" pitchFamily="34" charset="0"/>
                      </a:rPr>
                      <m:t>=23.90</m:t>
                    </m:r>
                  </m:oMath>
                </a14:m>
                <a:r>
                  <a:rPr lang="en-US" dirty="0"/>
                  <a:t> </a:t>
                </a:r>
              </a:p>
              <a:p>
                <a:r>
                  <a:rPr lang="en-US" dirty="0"/>
                  <a:t>Because of the sum of squares relationship, we can write</a:t>
                </a:r>
              </a:p>
              <a:p>
                <a:pPr marL="914400"/>
                <a14:m>
                  <m:oMath xmlns:m="http://schemas.openxmlformats.org/officeDocument/2006/math">
                    <m:f>
                      <m:fPr>
                        <m:type m:val="lin"/>
                        <m:ctrlPr>
                          <a:rPr lang="en-US" i="1" dirty="0">
                            <a:latin typeface="Cambria Math" panose="02040503050406030204" pitchFamily="18" charset="0"/>
                            <a:cs typeface="Arial" panose="020B0604020202020204" pitchFamily="34" charset="0"/>
                          </a:rPr>
                        </m:ctrlPr>
                      </m:fPr>
                      <m:num>
                        <m:sSup>
                          <m:sSupPr>
                            <m:ctrlPr>
                              <a:rPr lang="en-US" i="1" dirty="0">
                                <a:latin typeface="Cambria Math" panose="02040503050406030204" pitchFamily="18" charset="0"/>
                                <a:cs typeface="Arial" panose="020B0604020202020204" pitchFamily="34" charset="0"/>
                              </a:rPr>
                            </m:ctrlPr>
                          </m:sSupPr>
                          <m:e>
                            <m:r>
                              <a:rPr lang="en-US" i="1" dirty="0">
                                <a:latin typeface="Cambria Math" panose="02040503050406030204" pitchFamily="18" charset="0"/>
                                <a:cs typeface="Arial" panose="020B0604020202020204" pitchFamily="34" charset="0"/>
                              </a:rPr>
                              <m:t>𝑟</m:t>
                            </m:r>
                          </m:e>
                          <m:sup>
                            <m:r>
                              <a:rPr lang="en-US" i="1" dirty="0">
                                <a:latin typeface="Cambria Math" panose="02040503050406030204" pitchFamily="18" charset="0"/>
                                <a:cs typeface="Arial" panose="020B0604020202020204" pitchFamily="34" charset="0"/>
                              </a:rPr>
                              <m:t>2</m:t>
                            </m:r>
                          </m:sup>
                        </m:sSup>
                        <m:r>
                          <a:rPr lang="en-US" i="1" dirty="0">
                            <a:latin typeface="Cambria Math" panose="02040503050406030204" pitchFamily="18" charset="0"/>
                            <a:cs typeface="Arial" panose="020B0604020202020204" pitchFamily="34" charset="0"/>
                          </a:rPr>
                          <m:t>=</m:t>
                        </m:r>
                        <m:r>
                          <a:rPr lang="en-US" i="1" dirty="0">
                            <a:latin typeface="Cambria Math" panose="02040503050406030204" pitchFamily="18" charset="0"/>
                            <a:cs typeface="Arial" panose="020B0604020202020204" pitchFamily="34" charset="0"/>
                          </a:rPr>
                          <m:t>𝑆𝑆𝑅</m:t>
                        </m:r>
                      </m:num>
                      <m:den>
                        <m:r>
                          <a:rPr lang="en-US" i="1" dirty="0">
                            <a:latin typeface="Cambria Math" panose="02040503050406030204" pitchFamily="18" charset="0"/>
                            <a:cs typeface="Arial" panose="020B0604020202020204" pitchFamily="34" charset="0"/>
                          </a:rPr>
                          <m:t>𝑆𝑆𝑇</m:t>
                        </m:r>
                      </m:den>
                    </m:f>
                    <m:r>
                      <a:rPr lang="en-US" b="0" i="1" dirty="0" smtClean="0">
                        <a:latin typeface="Cambria Math" panose="02040503050406030204" pitchFamily="18" charset="0"/>
                        <a:cs typeface="Arial" panose="020B0604020202020204" pitchFamily="34" charset="0"/>
                      </a:rPr>
                      <m:t>=1−</m:t>
                    </m:r>
                    <m:f>
                      <m:fPr>
                        <m:type m:val="lin"/>
                        <m:ctrlPr>
                          <a:rPr lang="en-US" b="0" i="1" dirty="0" smtClean="0">
                            <a:latin typeface="Cambria Math" panose="02040503050406030204" pitchFamily="18" charset="0"/>
                            <a:cs typeface="Arial" panose="020B0604020202020204" pitchFamily="34" charset="0"/>
                          </a:rPr>
                        </m:ctrlPr>
                      </m:fPr>
                      <m:num>
                        <m:r>
                          <a:rPr lang="en-US" b="0" i="1" dirty="0" smtClean="0">
                            <a:latin typeface="Cambria Math" panose="02040503050406030204" pitchFamily="18" charset="0"/>
                            <a:cs typeface="Arial" panose="020B0604020202020204" pitchFamily="34" charset="0"/>
                          </a:rPr>
                          <m:t>𝑆𝑆𝐸</m:t>
                        </m:r>
                      </m:num>
                      <m:den>
                        <m:r>
                          <a:rPr lang="en-US" b="0" i="1" dirty="0" smtClean="0">
                            <a:latin typeface="Cambria Math" panose="02040503050406030204" pitchFamily="18" charset="0"/>
                            <a:cs typeface="Arial" panose="020B0604020202020204" pitchFamily="34" charset="0"/>
                          </a:rPr>
                          <m:t>𝑆𝑆𝑇</m:t>
                        </m:r>
                      </m:den>
                    </m:f>
                    <m:r>
                      <a:rPr lang="en-US" i="1" dirty="0" smtClean="0">
                        <a:latin typeface="Cambria Math" panose="02040503050406030204" pitchFamily="18" charset="0"/>
                      </a:rPr>
                      <m:t>=</m:t>
                    </m:r>
                    <m:r>
                      <a:rPr lang="en-US" b="0" i="1" dirty="0" smtClean="0">
                        <a:latin typeface="Cambria Math" panose="02040503050406030204" pitchFamily="18" charset="0"/>
                      </a:rPr>
                      <m:t>1−</m:t>
                    </m:r>
                    <m:f>
                      <m:fPr>
                        <m:type m:val="lin"/>
                        <m:ctrlPr>
                          <a:rPr lang="en-US" b="0" i="1" dirty="0" smtClean="0">
                            <a:latin typeface="Cambria Math" panose="02040503050406030204" pitchFamily="18" charset="0"/>
                          </a:rPr>
                        </m:ctrlPr>
                      </m:fPr>
                      <m:num>
                        <m:r>
                          <a:rPr lang="en-US" b="0" i="1" dirty="0" smtClean="0">
                            <a:latin typeface="Cambria Math" panose="02040503050406030204" pitchFamily="18" charset="0"/>
                          </a:rPr>
                          <m:t>8.0288</m:t>
                        </m:r>
                      </m:num>
                      <m:den>
                        <m:r>
                          <a:rPr lang="en-US" b="0" i="1" dirty="0" smtClean="0">
                            <a:latin typeface="Cambria Math" panose="02040503050406030204" pitchFamily="18" charset="0"/>
                          </a:rPr>
                          <m:t>23.90</m:t>
                        </m:r>
                      </m:den>
                    </m:f>
                    <m:r>
                      <a:rPr lang="en-US" b="0" i="1" dirty="0" smtClean="0">
                        <a:latin typeface="Cambria Math" panose="02040503050406030204" pitchFamily="18" charset="0"/>
                      </a:rPr>
                      <m:t>=0.6641</m:t>
                    </m:r>
                  </m:oMath>
                </a14:m>
                <a:r>
                  <a:rPr lang="en-US" dirty="0"/>
                  <a:t> </a:t>
                </a:r>
              </a:p>
              <a:p>
                <a:r>
                  <a:rPr lang="en-US" dirty="0"/>
                  <a:t>Thus, we can conclude that 66.41% of the variability in the values of travel time can be explained by the linear relationship between the miles traveled and travel time. See notes for Excel instructions.</a:t>
                </a:r>
              </a:p>
              <a:p>
                <a:pPr marL="914400"/>
                <a:endParaRPr lang="en-US" dirty="0"/>
              </a:p>
            </p:txBody>
          </p:sp>
        </mc:Choice>
        <mc:Fallback xmlns="">
          <p:sp>
            <p:nvSpPr>
              <p:cNvPr id="3" name="Text Placeholder 2">
                <a:extLst>
                  <a:ext uri="{FF2B5EF4-FFF2-40B4-BE49-F238E27FC236}">
                    <a16:creationId xmlns:a16="http://schemas.microsoft.com/office/drawing/2014/main" id="{7016A58C-B94E-C281-E2FC-28944875C6FE}"/>
                  </a:ext>
                </a:extLst>
              </p:cNvPr>
              <p:cNvSpPr>
                <a:spLocks noGrp="1" noRot="1" noChangeAspect="1" noMove="1" noResize="1" noEditPoints="1" noAdjustHandles="1" noChangeArrowheads="1" noChangeShapeType="1" noTextEdit="1"/>
              </p:cNvSpPr>
              <p:nvPr>
                <p:ph type="body" sz="quarter" idx="15"/>
              </p:nvPr>
            </p:nvSpPr>
            <p:spPr>
              <a:xfrm>
                <a:off x="740228" y="1190977"/>
                <a:ext cx="10711543" cy="4490914"/>
              </a:xfrm>
              <a:blipFill>
                <a:blip r:embed="rId3"/>
                <a:stretch>
                  <a:fillRect l="-1706" t="-1900" r="-2048" b="-3121"/>
                </a:stretch>
              </a:blipFill>
            </p:spPr>
            <p:txBody>
              <a:bodyPr/>
              <a:lstStyle/>
              <a:p>
                <a:r>
                  <a:rPr lang="en-US">
                    <a:noFill/>
                  </a:rPr>
                  <a:t> </a:t>
                </a:r>
              </a:p>
            </p:txBody>
          </p:sp>
        </mc:Fallback>
      </mc:AlternateContent>
    </p:spTree>
    <p:extLst>
      <p:ext uri="{BB962C8B-B14F-4D97-AF65-F5344CB8AC3E}">
        <p14:creationId xmlns:p14="http://schemas.microsoft.com/office/powerpoint/2010/main" val="1930511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D7BF-C012-4BEC-8F65-9E08ED0C7F38}"/>
              </a:ext>
            </a:extLst>
          </p:cNvPr>
          <p:cNvSpPr>
            <a:spLocks noGrp="1"/>
          </p:cNvSpPr>
          <p:nvPr>
            <p:ph type="title"/>
          </p:nvPr>
        </p:nvSpPr>
        <p:spPr/>
        <p:txBody>
          <a:bodyPr/>
          <a:lstStyle/>
          <a:p>
            <a:r>
              <a:rPr lang="en-US" dirty="0"/>
              <a:t>8.4 Multiple Linear Regression Model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BEC8BB-8104-4C26-9140-469D3A662CF8}"/>
                  </a:ext>
                </a:extLst>
              </p:cNvPr>
              <p:cNvSpPr>
                <a:spLocks noGrp="1"/>
              </p:cNvSpPr>
              <p:nvPr>
                <p:ph type="body" sz="quarter" idx="15"/>
              </p:nvPr>
            </p:nvSpPr>
            <p:spPr>
              <a:xfrm>
                <a:off x="740228" y="1206795"/>
                <a:ext cx="10711543" cy="4444410"/>
              </a:xfrm>
            </p:spPr>
            <p:txBody>
              <a:bodyPr/>
              <a:lstStyle/>
              <a:p>
                <a:pPr>
                  <a:spcBef>
                    <a:spcPts val="600"/>
                  </a:spcBef>
                  <a:spcAft>
                    <a:spcPts val="600"/>
                  </a:spcAft>
                </a:pPr>
                <a:r>
                  <a:rPr lang="en-US" dirty="0">
                    <a:solidFill>
                      <a:srgbClr val="000000"/>
                    </a:solidFill>
                    <a:cs typeface="Arial" panose="020B0604020202020204" pitchFamily="34" charset="0"/>
                  </a:rPr>
                  <a:t>The </a:t>
                </a:r>
                <a:r>
                  <a:rPr lang="en-US" b="1" dirty="0">
                    <a:solidFill>
                      <a:srgbClr val="0070C0"/>
                    </a:solidFill>
                    <a:cs typeface="Arial" panose="020B0604020202020204" pitchFamily="34" charset="0"/>
                  </a:rPr>
                  <a:t>multiple</a:t>
                </a:r>
                <a:r>
                  <a:rPr lang="en-US" dirty="0">
                    <a:solidFill>
                      <a:srgbClr val="0070C0"/>
                    </a:solidFill>
                    <a:cs typeface="Arial" panose="020B0604020202020204" pitchFamily="34" charset="0"/>
                  </a:rPr>
                  <a:t> </a:t>
                </a:r>
                <a:r>
                  <a:rPr lang="en-US" b="1" dirty="0">
                    <a:solidFill>
                      <a:srgbClr val="0070C0"/>
                    </a:solidFill>
                    <a:cs typeface="Arial" panose="020B0604020202020204" pitchFamily="34" charset="0"/>
                  </a:rPr>
                  <a:t>linear</a:t>
                </a:r>
                <a:r>
                  <a:rPr lang="en-US" dirty="0">
                    <a:solidFill>
                      <a:srgbClr val="0070C0"/>
                    </a:solidFill>
                    <a:cs typeface="Arial" panose="020B0604020202020204" pitchFamily="34" charset="0"/>
                  </a:rPr>
                  <a:t> </a:t>
                </a:r>
                <a:r>
                  <a:rPr lang="en-US" b="1" dirty="0">
                    <a:solidFill>
                      <a:srgbClr val="0070C0"/>
                    </a:solidFill>
                    <a:cs typeface="Arial" panose="020B0604020202020204" pitchFamily="34" charset="0"/>
                  </a:rPr>
                  <a:t>regression model </a:t>
                </a:r>
                <a:r>
                  <a:rPr lang="en-US" dirty="0">
                    <a:solidFill>
                      <a:srgbClr val="000000"/>
                    </a:solidFill>
                    <a:cs typeface="Arial" panose="020B0604020202020204" pitchFamily="34" charset="0"/>
                  </a:rPr>
                  <a:t>describes how the dependent variable </a:t>
                </a:r>
                <a:r>
                  <a:rPr lang="en-US" dirty="0">
                    <a:latin typeface="Arial" panose="020B0604020202020204" pitchFamily="34" charset="0"/>
                    <a:cs typeface="Arial" panose="020B0604020202020204" pitchFamily="34" charset="0"/>
                  </a:rPr>
                  <a:t>𝑦</a:t>
                </a:r>
                <a:r>
                  <a:rPr lang="en-US" dirty="0">
                    <a:solidFill>
                      <a:srgbClr val="000000"/>
                    </a:solidFill>
                    <a:cs typeface="Arial" panose="020B0604020202020204" pitchFamily="34" charset="0"/>
                  </a:rPr>
                  <a:t> is related to the independent variables </a:t>
                </a:r>
                <a14:m>
                  <m:oMath xmlns:m="http://schemas.openxmlformats.org/officeDocument/2006/math">
                    <m:sSub>
                      <m:sSubPr>
                        <m:ctrlPr>
                          <a:rPr lang="en-US" i="1" smtClean="0">
                            <a:solidFill>
                              <a:srgbClr val="000000"/>
                            </a:solidFill>
                            <a:latin typeface="Cambria Math" panose="02040503050406030204" pitchFamily="18" charset="0"/>
                            <a:cs typeface="Arial" panose="020B0604020202020204" pitchFamily="34" charset="0"/>
                          </a:rPr>
                        </m:ctrlPr>
                      </m:sSubPr>
                      <m:e>
                        <m:r>
                          <a:rPr lang="en-US" b="0" i="1" smtClean="0">
                            <a:solidFill>
                              <a:srgbClr val="000000"/>
                            </a:solidFill>
                            <a:latin typeface="Cambria Math" panose="02040503050406030204" pitchFamily="18" charset="0"/>
                            <a:cs typeface="Arial" panose="020B0604020202020204" pitchFamily="34" charset="0"/>
                          </a:rPr>
                          <m:t>𝑥</m:t>
                        </m:r>
                      </m:e>
                      <m:sub>
                        <m:r>
                          <a:rPr lang="en-US" b="0" i="1" smtClean="0">
                            <a:solidFill>
                              <a:srgbClr val="000000"/>
                            </a:solidFill>
                            <a:latin typeface="Cambria Math" panose="02040503050406030204" pitchFamily="18" charset="0"/>
                            <a:cs typeface="Arial" panose="020B0604020202020204" pitchFamily="34" charset="0"/>
                          </a:rPr>
                          <m:t>1</m:t>
                        </m:r>
                      </m:sub>
                    </m:sSub>
                    <m:r>
                      <a:rPr lang="en-US" b="0" i="1" smtClean="0">
                        <a:solidFill>
                          <a:srgbClr val="000000"/>
                        </a:solidFill>
                        <a:latin typeface="Cambria Math" panose="02040503050406030204" pitchFamily="18" charset="0"/>
                        <a:cs typeface="Arial" panose="020B0604020202020204" pitchFamily="34" charset="0"/>
                      </a:rPr>
                      <m:t>, </m:t>
                    </m:r>
                    <m:sSub>
                      <m:sSubPr>
                        <m:ctrlPr>
                          <a:rPr lang="en-US" b="0" i="1" smtClean="0">
                            <a:solidFill>
                              <a:srgbClr val="000000"/>
                            </a:solidFill>
                            <a:latin typeface="Cambria Math" panose="02040503050406030204" pitchFamily="18" charset="0"/>
                            <a:cs typeface="Arial" panose="020B0604020202020204" pitchFamily="34" charset="0"/>
                          </a:rPr>
                        </m:ctrlPr>
                      </m:sSubPr>
                      <m:e>
                        <m:r>
                          <a:rPr lang="en-US" b="0" i="1" smtClean="0">
                            <a:solidFill>
                              <a:srgbClr val="000000"/>
                            </a:solidFill>
                            <a:latin typeface="Cambria Math" panose="02040503050406030204" pitchFamily="18" charset="0"/>
                            <a:cs typeface="Arial" panose="020B0604020202020204" pitchFamily="34" charset="0"/>
                          </a:rPr>
                          <m:t>𝑥</m:t>
                        </m:r>
                      </m:e>
                      <m:sub>
                        <m:r>
                          <a:rPr lang="en-US" b="0" i="1" smtClean="0">
                            <a:solidFill>
                              <a:srgbClr val="000000"/>
                            </a:solidFill>
                            <a:latin typeface="Cambria Math" panose="02040503050406030204" pitchFamily="18" charset="0"/>
                            <a:cs typeface="Arial" panose="020B0604020202020204" pitchFamily="34" charset="0"/>
                          </a:rPr>
                          <m:t>2</m:t>
                        </m:r>
                      </m:sub>
                    </m:sSub>
                    <m:r>
                      <a:rPr lang="en-US" b="0" i="1" smtClean="0">
                        <a:solidFill>
                          <a:srgbClr val="000000"/>
                        </a:solidFill>
                        <a:latin typeface="Cambria Math" panose="02040503050406030204" pitchFamily="18" charset="0"/>
                        <a:cs typeface="Arial" panose="020B0604020202020204" pitchFamily="34" charset="0"/>
                      </a:rPr>
                      <m:t>, …, </m:t>
                    </m:r>
                    <m:sSub>
                      <m:sSubPr>
                        <m:ctrlPr>
                          <a:rPr lang="en-US" b="0" i="1" smtClean="0">
                            <a:solidFill>
                              <a:srgbClr val="000000"/>
                            </a:solidFill>
                            <a:latin typeface="Cambria Math" panose="02040503050406030204" pitchFamily="18" charset="0"/>
                            <a:cs typeface="Arial" panose="020B0604020202020204" pitchFamily="34" charset="0"/>
                          </a:rPr>
                        </m:ctrlPr>
                      </m:sSubPr>
                      <m:e>
                        <m:r>
                          <a:rPr lang="en-US" b="0" i="1" smtClean="0">
                            <a:solidFill>
                              <a:srgbClr val="000000"/>
                            </a:solidFill>
                            <a:latin typeface="Cambria Math" panose="02040503050406030204" pitchFamily="18" charset="0"/>
                            <a:cs typeface="Arial" panose="020B0604020202020204" pitchFamily="34" charset="0"/>
                          </a:rPr>
                          <m:t>𝑥</m:t>
                        </m:r>
                      </m:e>
                      <m:sub>
                        <m:r>
                          <a:rPr lang="en-US" b="0" i="1" smtClean="0">
                            <a:solidFill>
                              <a:srgbClr val="000000"/>
                            </a:solidFill>
                            <a:latin typeface="Cambria Math" panose="02040503050406030204" pitchFamily="18" charset="0"/>
                            <a:cs typeface="Arial" panose="020B0604020202020204" pitchFamily="34" charset="0"/>
                          </a:rPr>
                          <m:t>𝑞</m:t>
                        </m:r>
                      </m:sub>
                    </m:sSub>
                  </m:oMath>
                </a14:m>
                <a:r>
                  <a:rPr lang="en-US" dirty="0">
                    <a:solidFill>
                      <a:srgbClr val="000000"/>
                    </a:solidFill>
                    <a:cs typeface="Arial" panose="020B0604020202020204" pitchFamily="34" charset="0"/>
                  </a:rPr>
                  <a:t> and </a:t>
                </a:r>
                <a:r>
                  <a:rPr lang="en-US" dirty="0">
                    <a:cs typeface="Arial" panose="020B0604020202020204" pitchFamily="34" charset="0"/>
                  </a:rPr>
                  <a:t>an</a:t>
                </a:r>
                <a:r>
                  <a:rPr lang="en-US" dirty="0">
                    <a:solidFill>
                      <a:srgbClr val="000000"/>
                    </a:solidFill>
                    <a:cs typeface="Arial" panose="020B0604020202020204" pitchFamily="34" charset="0"/>
                  </a:rPr>
                  <a:t> error term</a:t>
                </a:r>
                <a:r>
                  <a:rPr lang="en-US" dirty="0"/>
                  <a:t> </a:t>
                </a:r>
                <a14:m>
                  <m:oMath xmlns:m="http://schemas.openxmlformats.org/officeDocument/2006/math">
                    <m:r>
                      <a:rPr lang="en-US" i="1" dirty="0">
                        <a:latin typeface="Cambria Math" panose="02040503050406030204" pitchFamily="18" charset="0"/>
                      </a:rPr>
                      <m:t>𝜀</m:t>
                    </m:r>
                  </m:oMath>
                </a14:m>
                <a:r>
                  <a:rPr lang="en-US" dirty="0">
                    <a:solidFill>
                      <a:srgbClr val="000000"/>
                    </a:solidFill>
                    <a:cs typeface="Arial" panose="020B0604020202020204" pitchFamily="34" charset="0"/>
                  </a:rPr>
                  <a:t>.</a:t>
                </a:r>
              </a:p>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rPr>
                            <m:t>𝟎</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rPr>
                            <m:t>𝟏</m:t>
                          </m:r>
                        </m:sub>
                      </m:sSub>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b="1" i="1">
                              <a:latin typeface="Cambria Math" panose="02040503050406030204" pitchFamily="18" charset="0"/>
                              <a:cs typeface="Arial" panose="020B0604020202020204" pitchFamily="34" charset="0"/>
                            </a:rPr>
                            <m:t>𝟏</m:t>
                          </m:r>
                        </m:sub>
                      </m:sSub>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rPr>
                            <m:t>𝟐</m:t>
                          </m:r>
                        </m:sub>
                      </m:sSub>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b="1" i="1">
                              <a:latin typeface="Cambria Math" panose="02040503050406030204" pitchFamily="18" charset="0"/>
                              <a:cs typeface="Arial" panose="020B0604020202020204" pitchFamily="34" charset="0"/>
                            </a:rPr>
                            <m:t>𝟐</m:t>
                          </m:r>
                        </m:sub>
                      </m:sSub>
                      <m:r>
                        <a:rPr lang="en-US" b="1" i="1">
                          <a:latin typeface="Cambria Math" panose="02040503050406030204" pitchFamily="18" charset="0"/>
                        </a:rPr>
                        <m:t>+</m:t>
                      </m:r>
                      <m:r>
                        <m:rPr>
                          <m:nor/>
                        </m:rPr>
                        <a:rPr lang="en-US">
                          <a:latin typeface="Cambria Math" panose="02040503050406030204" pitchFamily="18" charset="0"/>
                          <a:cs typeface="Arial" panose="020B0604020202020204" pitchFamily="34" charset="0"/>
                        </a:rPr>
                        <m:t>…</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rPr>
                            <m:t>𝒒</m:t>
                          </m:r>
                        </m:sub>
                      </m:sSub>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b="1" i="1" smtClean="0">
                              <a:latin typeface="Cambria Math" panose="02040503050406030204" pitchFamily="18" charset="0"/>
                              <a:cs typeface="Arial" panose="020B0604020202020204" pitchFamily="34" charset="0"/>
                            </a:rPr>
                            <m:t>𝒒</m:t>
                          </m:r>
                        </m:sub>
                      </m:sSub>
                      <m:r>
                        <a:rPr lang="en-US" b="1" i="1">
                          <a:latin typeface="Cambria Math" panose="02040503050406030204" pitchFamily="18" charset="0"/>
                        </a:rPr>
                        <m:t>+</m:t>
                      </m:r>
                      <m:r>
                        <a:rPr lang="en-US" b="1" i="1" dirty="0">
                          <a:latin typeface="Cambria Math" panose="02040503050406030204" pitchFamily="18" charset="0"/>
                        </a:rPr>
                        <m:t>𝜺</m:t>
                      </m:r>
                    </m:oMath>
                  </m:oMathPara>
                </a14:m>
                <a:endParaRPr lang="en-US" b="1" dirty="0"/>
              </a:p>
              <a:p>
                <a:pPr>
                  <a:spcBef>
                    <a:spcPts val="0"/>
                  </a:spcBef>
                  <a:spcAft>
                    <a:spcPts val="0"/>
                  </a:spcAft>
                </a:pPr>
                <a:r>
                  <a:rPr lang="en-US" dirty="0"/>
                  <a:t>Where</a:t>
                </a:r>
              </a:p>
              <a:p>
                <a:pPr marL="914400">
                  <a:spcBef>
                    <a:spcPts val="600"/>
                  </a:spcBef>
                  <a:spcAft>
                    <a:spcPts val="0"/>
                  </a:spcAft>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𝑞</m:t>
                        </m:r>
                      </m:sub>
                    </m:sSub>
                  </m:oMath>
                </a14:m>
                <a:r>
                  <a:rPr lang="en-US" dirty="0"/>
                  <a:t> are the parameters of the model.</a:t>
                </a:r>
              </a:p>
              <a:p>
                <a:pPr marL="914400">
                  <a:spcBef>
                    <a:spcPts val="600"/>
                  </a:spcBef>
                  <a:spcAft>
                    <a:spcPts val="0"/>
                  </a:spcAft>
                </a:pPr>
                <a14:m>
                  <m:oMath xmlns:m="http://schemas.openxmlformats.org/officeDocument/2006/math">
                    <m:r>
                      <a:rPr lang="en-US" i="1" dirty="0">
                        <a:latin typeface="Cambria Math" panose="02040503050406030204" pitchFamily="18" charset="0"/>
                      </a:rPr>
                      <m:t>𝜀</m:t>
                    </m:r>
                    <m:r>
                      <a:rPr lang="en-US" i="1" dirty="0">
                        <a:latin typeface="Cambria Math" panose="02040503050406030204" pitchFamily="18" charset="0"/>
                      </a:rPr>
                      <m:t> </m:t>
                    </m:r>
                  </m:oMath>
                </a14:m>
                <a:r>
                  <a:rPr lang="en-US" dirty="0"/>
                  <a:t>is the error term that accounts for the variability in </a:t>
                </a:r>
                <a:r>
                  <a:rPr lang="en-US" dirty="0">
                    <a:latin typeface="Arial" panose="020B0604020202020204" pitchFamily="34" charset="0"/>
                    <a:cs typeface="Arial" panose="020B0604020202020204" pitchFamily="34" charset="0"/>
                  </a:rPr>
                  <a:t>𝑦</a:t>
                </a:r>
                <a:r>
                  <a:rPr lang="en-US" dirty="0"/>
                  <a:t> that cannot be explained by the linear effect of the </a:t>
                </a:r>
                <a14:m>
                  <m:oMath xmlns:m="http://schemas.openxmlformats.org/officeDocument/2006/math">
                    <m:r>
                      <a:rPr lang="en-US" b="0" i="1" dirty="0" smtClean="0">
                        <a:latin typeface="Cambria Math" panose="02040503050406030204" pitchFamily="18" charset="0"/>
                      </a:rPr>
                      <m:t>𝑞</m:t>
                    </m:r>
                  </m:oMath>
                </a14:m>
                <a:r>
                  <a:rPr lang="en-US" dirty="0"/>
                  <a:t> independent variables.</a:t>
                </a:r>
              </a:p>
              <a:p>
                <a:pPr>
                  <a:spcBef>
                    <a:spcPts val="1200"/>
                  </a:spcBef>
                  <a:spcAft>
                    <a:spcPts val="0"/>
                  </a:spcAft>
                </a:pPr>
                <a:r>
                  <a:rPr lang="en-US" sz="2400" dirty="0"/>
                  <a:t>The coefficient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𝑗</m:t>
                        </m:r>
                      </m:sub>
                    </m:sSub>
                  </m:oMath>
                </a14:m>
                <a:r>
                  <a:rPr lang="en-US" sz="2400" dirty="0"/>
                  <a:t> (with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r>
                      <a:rPr lang="en-US" sz="2400" b="0" i="1" smtClean="0">
                        <a:latin typeface="Cambria Math" panose="02040503050406030204" pitchFamily="18" charset="0"/>
                      </a:rPr>
                      <m:t>𝑞</m:t>
                    </m:r>
                    <m:r>
                      <a:rPr lang="en-US" sz="2400" b="0" i="1" smtClean="0">
                        <a:latin typeface="Cambria Math" panose="02040503050406030204" pitchFamily="18" charset="0"/>
                      </a:rPr>
                      <m:t>)</m:t>
                    </m:r>
                  </m:oMath>
                </a14:m>
                <a:r>
                  <a:rPr lang="en-US" sz="2400" dirty="0"/>
                  <a:t> represents the change in the mean value of </a:t>
                </a:r>
                <a14:m>
                  <m:oMath xmlns:m="http://schemas.openxmlformats.org/officeDocument/2006/math">
                    <m:r>
                      <a:rPr lang="en-US" b="0" i="1">
                        <a:latin typeface="Cambria Math" panose="02040503050406030204" pitchFamily="18" charset="0"/>
                      </a:rPr>
                      <m:t>𝑦</m:t>
                    </m:r>
                  </m:oMath>
                </a14:m>
                <a:r>
                  <a:rPr lang="en-US" sz="2400" i="1" dirty="0"/>
                  <a:t> </a:t>
                </a:r>
                <a:r>
                  <a:rPr lang="en-US" sz="2400" dirty="0"/>
                  <a:t>that</a:t>
                </a:r>
                <a:r>
                  <a:rPr lang="en-US" sz="2400" i="1" dirty="0"/>
                  <a:t> </a:t>
                </a:r>
                <a:r>
                  <a:rPr lang="en-US" sz="2400" dirty="0"/>
                  <a:t>corresponds to a one unit increase in the independent variable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b="0"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𝑗</m:t>
                        </m:r>
                      </m:sub>
                    </m:sSub>
                  </m:oMath>
                </a14:m>
                <a:r>
                  <a:rPr lang="en-US" sz="2400" dirty="0"/>
                  <a:t>, </a:t>
                </a:r>
                <a:r>
                  <a:rPr lang="en-US" sz="2400" i="1" dirty="0"/>
                  <a:t>holding the values of all other independent variables in the model constant</a:t>
                </a:r>
                <a:r>
                  <a:rPr lang="en-US" sz="2400" dirty="0"/>
                  <a:t>.</a:t>
                </a:r>
              </a:p>
              <a:p>
                <a:pPr>
                  <a:spcBef>
                    <a:spcPts val="600"/>
                  </a:spcBef>
                  <a:spcAft>
                    <a:spcPts val="0"/>
                  </a:spcAft>
                </a:pPr>
                <a:endParaRPr lang="en-US" dirty="0"/>
              </a:p>
              <a:p>
                <a:pPr>
                  <a:spcBef>
                    <a:spcPts val="600"/>
                  </a:spcBef>
                  <a:spcAft>
                    <a:spcPts val="600"/>
                  </a:spcAft>
                </a:pPr>
                <a:endParaRPr lang="en-US" dirty="0"/>
              </a:p>
            </p:txBody>
          </p:sp>
        </mc:Choice>
        <mc:Fallback xmlns="">
          <p:sp>
            <p:nvSpPr>
              <p:cNvPr id="3" name="Text Placeholder 2">
                <a:extLst>
                  <a:ext uri="{FF2B5EF4-FFF2-40B4-BE49-F238E27FC236}">
                    <a16:creationId xmlns:a16="http://schemas.microsoft.com/office/drawing/2014/main" id="{5FBEC8BB-8104-4C26-9140-469D3A662CF8}"/>
                  </a:ext>
                </a:extLst>
              </p:cNvPr>
              <p:cNvSpPr>
                <a:spLocks noGrp="1" noRot="1" noChangeAspect="1" noMove="1" noResize="1" noEditPoints="1" noAdjustHandles="1" noChangeArrowheads="1" noChangeShapeType="1" noTextEdit="1"/>
              </p:cNvSpPr>
              <p:nvPr>
                <p:ph type="body" sz="quarter" idx="15"/>
              </p:nvPr>
            </p:nvSpPr>
            <p:spPr>
              <a:xfrm>
                <a:off x="740228" y="1206795"/>
                <a:ext cx="10711543" cy="4444410"/>
              </a:xfrm>
              <a:blipFill>
                <a:blip r:embed="rId3"/>
                <a:stretch>
                  <a:fillRect l="-1706" t="-2058" r="-739" b="-137"/>
                </a:stretch>
              </a:blipFill>
            </p:spPr>
            <p:txBody>
              <a:bodyPr/>
              <a:lstStyle/>
              <a:p>
                <a:r>
                  <a:rPr lang="en-US">
                    <a:noFill/>
                  </a:rPr>
                  <a:t> </a:t>
                </a:r>
              </a:p>
            </p:txBody>
          </p:sp>
        </mc:Fallback>
      </mc:AlternateContent>
    </p:spTree>
    <p:extLst>
      <p:ext uri="{BB962C8B-B14F-4D97-AF65-F5344CB8AC3E}">
        <p14:creationId xmlns:p14="http://schemas.microsoft.com/office/powerpoint/2010/main" val="192086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01ED-EFA0-4AED-AD41-B1BC5043F1A7}"/>
              </a:ext>
            </a:extLst>
          </p:cNvPr>
          <p:cNvSpPr>
            <a:spLocks noGrp="1"/>
          </p:cNvSpPr>
          <p:nvPr>
            <p:ph type="title"/>
          </p:nvPr>
        </p:nvSpPr>
        <p:spPr/>
        <p:txBody>
          <a:bodyPr/>
          <a:lstStyle/>
          <a:p>
            <a:r>
              <a:rPr lang="en-US" dirty="0"/>
              <a:t>Chapter Contents</a:t>
            </a:r>
          </a:p>
        </p:txBody>
      </p:sp>
      <p:sp>
        <p:nvSpPr>
          <p:cNvPr id="4" name="Text Placeholder 3">
            <a:extLst>
              <a:ext uri="{FF2B5EF4-FFF2-40B4-BE49-F238E27FC236}">
                <a16:creationId xmlns:a16="http://schemas.microsoft.com/office/drawing/2014/main" id="{C9A0ABD4-C052-4227-B2EE-3395C907212B}"/>
              </a:ext>
            </a:extLst>
          </p:cNvPr>
          <p:cNvSpPr>
            <a:spLocks noGrp="1"/>
          </p:cNvSpPr>
          <p:nvPr>
            <p:ph type="body" sz="quarter" idx="15"/>
          </p:nvPr>
        </p:nvSpPr>
        <p:spPr>
          <a:xfrm>
            <a:off x="740228" y="1170961"/>
            <a:ext cx="10711543" cy="4516077"/>
          </a:xfrm>
        </p:spPr>
        <p:txBody>
          <a:bodyPr/>
          <a:lstStyle/>
          <a:p>
            <a:pPr marL="1371600" indent="-914400">
              <a:spcBef>
                <a:spcPts val="600"/>
              </a:spcBef>
            </a:pPr>
            <a:r>
              <a:rPr lang="en-US" sz="2200" dirty="0"/>
              <a:t>8.1 	Simple Linear Regression Model</a:t>
            </a:r>
          </a:p>
          <a:p>
            <a:pPr marL="1371600" indent="-914400">
              <a:spcBef>
                <a:spcPts val="600"/>
              </a:spcBef>
            </a:pPr>
            <a:r>
              <a:rPr lang="en-US" sz="2200" dirty="0"/>
              <a:t>8.2 	Least Squares Method</a:t>
            </a:r>
          </a:p>
          <a:p>
            <a:pPr marL="1371600" indent="-914400">
              <a:spcBef>
                <a:spcPts val="600"/>
              </a:spcBef>
            </a:pPr>
            <a:r>
              <a:rPr lang="en-US" sz="2200" dirty="0"/>
              <a:t>8.3 	Assessing the Fit of the Simple Linear Regression Model</a:t>
            </a:r>
          </a:p>
          <a:p>
            <a:pPr marL="1371600" indent="-914400">
              <a:spcBef>
                <a:spcPts val="600"/>
              </a:spcBef>
            </a:pPr>
            <a:r>
              <a:rPr lang="en-US" sz="2200" dirty="0"/>
              <a:t>8.4 	The Multiple Linear Regression Model</a:t>
            </a:r>
          </a:p>
          <a:p>
            <a:pPr marL="1371600" indent="-914400">
              <a:spcBef>
                <a:spcPts val="600"/>
              </a:spcBef>
            </a:pPr>
            <a:r>
              <a:rPr lang="en-US" sz="2200" dirty="0"/>
              <a:t>8.5 	Inference and Linear Regression</a:t>
            </a:r>
          </a:p>
          <a:p>
            <a:pPr marL="1371600" indent="-914400">
              <a:spcBef>
                <a:spcPts val="600"/>
              </a:spcBef>
            </a:pPr>
            <a:r>
              <a:rPr lang="en-US" sz="2200" dirty="0"/>
              <a:t>8.6 	Categorical Independent Variables</a:t>
            </a:r>
          </a:p>
          <a:p>
            <a:pPr marL="1371600" indent="-914400">
              <a:spcBef>
                <a:spcPts val="600"/>
              </a:spcBef>
            </a:pPr>
            <a:r>
              <a:rPr lang="en-US" sz="2200" dirty="0"/>
              <a:t>8.7 	Modeling Nonlinear Relationships</a:t>
            </a:r>
          </a:p>
          <a:p>
            <a:pPr marL="1371600" indent="-914400">
              <a:spcBef>
                <a:spcPts val="600"/>
              </a:spcBef>
            </a:pPr>
            <a:r>
              <a:rPr lang="en-US" sz="2200" dirty="0"/>
              <a:t>8.8 	Model Fitting</a:t>
            </a:r>
          </a:p>
          <a:p>
            <a:pPr marL="1371600" indent="-914400">
              <a:spcBef>
                <a:spcPts val="600"/>
              </a:spcBef>
            </a:pPr>
            <a:r>
              <a:rPr lang="en-US" sz="2200" dirty="0"/>
              <a:t>8.9 	Big Data and Linear Regression</a:t>
            </a:r>
          </a:p>
          <a:p>
            <a:pPr marL="1371600" indent="-914400">
              <a:spcBef>
                <a:spcPts val="600"/>
              </a:spcBef>
            </a:pPr>
            <a:r>
              <a:rPr lang="en-US" sz="2200" dirty="0"/>
              <a:t>8.10 	Prediction with Linear Regression</a:t>
            </a:r>
          </a:p>
          <a:p>
            <a:pPr marL="1371600" indent="-914400">
              <a:spcBef>
                <a:spcPts val="600"/>
              </a:spcBef>
            </a:pPr>
            <a:r>
              <a:rPr lang="en-US" sz="2200" dirty="0"/>
              <a:t>	Summary</a:t>
            </a:r>
          </a:p>
        </p:txBody>
      </p:sp>
    </p:spTree>
    <p:extLst>
      <p:ext uri="{BB962C8B-B14F-4D97-AF65-F5344CB8AC3E}">
        <p14:creationId xmlns:p14="http://schemas.microsoft.com/office/powerpoint/2010/main" val="3323841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4563C-542A-D08C-1A11-F2F943F613B0}"/>
              </a:ext>
            </a:extLst>
          </p:cNvPr>
          <p:cNvSpPr>
            <a:spLocks noGrp="1"/>
          </p:cNvSpPr>
          <p:nvPr>
            <p:ph type="title"/>
          </p:nvPr>
        </p:nvSpPr>
        <p:spPr/>
        <p:txBody>
          <a:bodyPr/>
          <a:lstStyle/>
          <a:p>
            <a:r>
              <a:rPr lang="en-US" dirty="0"/>
              <a:t>8.4 The Estimation Process in Multiple Regression</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8AF32418-B7DE-A3E7-3173-2F6BD07EC06A}"/>
                  </a:ext>
                </a:extLst>
              </p:cNvPr>
              <p:cNvSpPr>
                <a:spLocks noGrp="1"/>
              </p:cNvSpPr>
              <p:nvPr>
                <p:ph type="body" sz="quarter" idx="15"/>
              </p:nvPr>
            </p:nvSpPr>
            <p:spPr>
              <a:xfrm>
                <a:off x="743576" y="1226292"/>
                <a:ext cx="10610223" cy="985282"/>
              </a:xfrm>
            </p:spPr>
            <p:txBody>
              <a:bodyPr/>
              <a:lstStyle/>
              <a:p>
                <a:pPr>
                  <a:lnSpc>
                    <a:spcPct val="100000"/>
                  </a:lnSpc>
                  <a:spcBef>
                    <a:spcPts val="600"/>
                  </a:spcBef>
                  <a:spcAft>
                    <a:spcPts val="1200"/>
                  </a:spcAft>
                </a:pPr>
                <a:r>
                  <a:rPr lang="en-US" sz="2400" dirty="0">
                    <a:solidFill>
                      <a:srgbClr val="000000"/>
                    </a:solidFill>
                    <a:cs typeface="Arial" panose="020B0604020202020204" pitchFamily="34" charset="0"/>
                  </a:rPr>
                  <a:t>The </a:t>
                </a:r>
                <a:r>
                  <a:rPr lang="en-US" sz="2400" b="1" dirty="0">
                    <a:solidFill>
                      <a:srgbClr val="0070C0"/>
                    </a:solidFill>
                    <a:cs typeface="Arial" panose="020B0604020202020204" pitchFamily="34" charset="0"/>
                  </a:rPr>
                  <a:t>estimated multiple linear regression equation </a:t>
                </a:r>
                <a:r>
                  <a:rPr lang="en-US" sz="2400" dirty="0">
                    <a:solidFill>
                      <a:srgbClr val="000000"/>
                    </a:solidFill>
                    <a:cs typeface="Arial" panose="020B0604020202020204" pitchFamily="34" charset="0"/>
                  </a:rPr>
                  <a:t>is</a:t>
                </a:r>
              </a:p>
              <a:p>
                <a:pPr marL="460375">
                  <a:spcAft>
                    <a:spcPts val="1200"/>
                  </a:spcAft>
                </a:pPr>
                <a14:m>
                  <m:oMathPara xmlns:m="http://schemas.openxmlformats.org/officeDocument/2006/math">
                    <m:oMathParaPr>
                      <m:jc m:val="left"/>
                    </m:oMathParaPr>
                    <m:oMath xmlns:m="http://schemas.openxmlformats.org/officeDocument/2006/math">
                      <m:acc>
                        <m:accPr>
                          <m:chr m:val="̂"/>
                          <m:ctrlPr>
                            <a:rPr lang="en-US" sz="2400" b="1" i="1" smtClean="0">
                              <a:latin typeface="Cambria Math" panose="02040503050406030204" pitchFamily="18" charset="0"/>
                            </a:rPr>
                          </m:ctrlPr>
                        </m:accPr>
                        <m:e>
                          <m:r>
                            <a:rPr lang="en-US" sz="2400" b="1" i="1">
                              <a:latin typeface="Cambria Math" panose="02040503050406030204" pitchFamily="18" charset="0"/>
                            </a:rPr>
                            <m:t>𝒚</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𝒃</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𝒃</m:t>
                          </m:r>
                        </m:e>
                        <m:sub>
                          <m:r>
                            <a:rPr lang="en-US" sz="2400" b="1" i="1" smtClean="0">
                              <a:latin typeface="Cambria Math" panose="02040503050406030204" pitchFamily="18" charset="0"/>
                            </a:rPr>
                            <m:t>𝟏</m:t>
                          </m:r>
                        </m:sub>
                      </m:sSub>
                      <m:sSub>
                        <m:sSubPr>
                          <m:ctrlPr>
                            <a:rPr lang="en-US" sz="2400" b="1" i="1">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𝒙</m:t>
                          </m:r>
                        </m:e>
                        <m:sub>
                          <m:r>
                            <a:rPr lang="en-US" sz="2400" b="1" i="1" smtClean="0">
                              <a:latin typeface="Cambria Math" panose="02040503050406030204" pitchFamily="18" charset="0"/>
                              <a:cs typeface="Arial" panose="020B0604020202020204" pitchFamily="34" charset="0"/>
                            </a:rPr>
                            <m:t>𝟏</m:t>
                          </m:r>
                        </m:sub>
                      </m:sSub>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𝒃</m:t>
                          </m:r>
                        </m:e>
                        <m:sub>
                          <m:r>
                            <a:rPr lang="en-US" sz="2400" b="1" i="1">
                              <a:latin typeface="Cambria Math" panose="02040503050406030204" pitchFamily="18" charset="0"/>
                            </a:rPr>
                            <m:t>𝟐</m:t>
                          </m:r>
                        </m:sub>
                      </m:sSub>
                      <m:sSub>
                        <m:sSubPr>
                          <m:ctrlPr>
                            <a:rPr lang="en-US" sz="2400" b="1" i="1">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𝒙</m:t>
                          </m:r>
                        </m:e>
                        <m:sub>
                          <m:r>
                            <a:rPr lang="en-US" sz="2400" b="1" i="1">
                              <a:latin typeface="Cambria Math" panose="02040503050406030204" pitchFamily="18" charset="0"/>
                              <a:cs typeface="Arial" panose="020B0604020202020204" pitchFamily="34" charset="0"/>
                            </a:rPr>
                            <m:t>𝟐</m:t>
                          </m:r>
                        </m:sub>
                      </m:sSub>
                      <m:r>
                        <a:rPr lang="en-US" sz="2400" b="1" i="1">
                          <a:latin typeface="Cambria Math" panose="02040503050406030204" pitchFamily="18" charset="0"/>
                        </a:rPr>
                        <m:t>+</m:t>
                      </m:r>
                      <m:r>
                        <m:rPr>
                          <m:nor/>
                        </m:rPr>
                        <a:rPr lang="en-US" sz="2400">
                          <a:latin typeface="Cambria Math" panose="02040503050406030204" pitchFamily="18" charset="0"/>
                          <a:cs typeface="Arial" panose="020B0604020202020204" pitchFamily="34" charset="0"/>
                        </a:rPr>
                        <m:t>…</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𝒃</m:t>
                          </m:r>
                        </m:e>
                        <m:sub>
                          <m:r>
                            <a:rPr lang="en-US" sz="2400" b="1" i="1" smtClean="0">
                              <a:latin typeface="Cambria Math" panose="02040503050406030204" pitchFamily="18" charset="0"/>
                            </a:rPr>
                            <m:t>𝒒</m:t>
                          </m:r>
                        </m:sub>
                      </m:sSub>
                      <m:sSub>
                        <m:sSubPr>
                          <m:ctrlPr>
                            <a:rPr lang="en-US" sz="2400" b="1" i="1">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𝒙</m:t>
                          </m:r>
                        </m:e>
                        <m:sub>
                          <m:r>
                            <a:rPr lang="en-US" sz="2400" b="1" i="1" smtClean="0">
                              <a:latin typeface="Cambria Math" panose="02040503050406030204" pitchFamily="18" charset="0"/>
                              <a:cs typeface="Arial" panose="020B0604020202020204" pitchFamily="34" charset="0"/>
                            </a:rPr>
                            <m:t>𝒒</m:t>
                          </m:r>
                        </m:sub>
                      </m:sSub>
                    </m:oMath>
                  </m:oMathPara>
                </a14:m>
                <a:endParaRPr lang="en-US" sz="2400" dirty="0"/>
              </a:p>
            </p:txBody>
          </p:sp>
        </mc:Choice>
        <mc:Fallback xmlns="">
          <p:sp>
            <p:nvSpPr>
              <p:cNvPr id="5" name="Text Placeholder 4">
                <a:extLst>
                  <a:ext uri="{FF2B5EF4-FFF2-40B4-BE49-F238E27FC236}">
                    <a16:creationId xmlns:a16="http://schemas.microsoft.com/office/drawing/2014/main" id="{8AF32418-B7DE-A3E7-3173-2F6BD07EC06A}"/>
                  </a:ext>
                </a:extLst>
              </p:cNvPr>
              <p:cNvSpPr>
                <a:spLocks noGrp="1" noRot="1" noChangeAspect="1" noMove="1" noResize="1" noEditPoints="1" noAdjustHandles="1" noChangeArrowheads="1" noChangeShapeType="1" noTextEdit="1"/>
              </p:cNvSpPr>
              <p:nvPr>
                <p:ph type="body" sz="quarter" idx="15"/>
              </p:nvPr>
            </p:nvSpPr>
            <p:spPr>
              <a:xfrm>
                <a:off x="743576" y="1226292"/>
                <a:ext cx="10610223" cy="985282"/>
              </a:xfrm>
              <a:blipFill>
                <a:blip r:embed="rId3"/>
                <a:stretch>
                  <a:fillRect l="-1782" t="-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0CE53F4F-A35F-7FB2-E368-74CDCEB2449A}"/>
                  </a:ext>
                </a:extLst>
              </p:cNvPr>
              <p:cNvSpPr>
                <a:spLocks noGrp="1"/>
              </p:cNvSpPr>
              <p:nvPr>
                <p:ph type="body" sz="quarter" idx="17"/>
              </p:nvPr>
            </p:nvSpPr>
            <p:spPr>
              <a:xfrm>
                <a:off x="771929" y="2289543"/>
                <a:ext cx="4870415" cy="3480925"/>
              </a:xfrm>
            </p:spPr>
            <p:txBody>
              <a:bodyPr/>
              <a:lstStyle/>
              <a:p>
                <a:pPr>
                  <a:spcBef>
                    <a:spcPts val="600"/>
                  </a:spcBef>
                  <a:spcAft>
                    <a:spcPts val="600"/>
                  </a:spcAft>
                </a:pPr>
                <a:r>
                  <a:rPr lang="en-US" sz="2400" dirty="0"/>
                  <a:t>Where:</a:t>
                </a:r>
              </a:p>
              <a:p>
                <a:pPr marL="457200">
                  <a:spcAft>
                    <a:spcPts val="0"/>
                  </a:spcAft>
                </a:pPr>
                <a14:m>
                  <m:oMath xmlns:m="http://schemas.openxmlformats.org/officeDocument/2006/math">
                    <m:acc>
                      <m:accPr>
                        <m:chr m:val="̂"/>
                        <m:ctrlPr>
                          <a:rPr lang="en-US" sz="2400" i="1" smtClean="0">
                            <a:latin typeface="Cambria Math" panose="02040503050406030204" pitchFamily="18" charset="0"/>
                          </a:rPr>
                        </m:ctrlPr>
                      </m:accPr>
                      <m:e>
                        <m:r>
                          <a:rPr lang="en-US" sz="2400" b="0" i="1">
                            <a:latin typeface="Cambria Math" panose="02040503050406030204" pitchFamily="18" charset="0"/>
                          </a:rPr>
                          <m:t>𝑦</m:t>
                        </m:r>
                      </m:e>
                    </m:acc>
                  </m:oMath>
                </a14:m>
                <a:r>
                  <a:rPr lang="en-US" sz="2400" i="1" dirty="0"/>
                  <a:t> </a:t>
                </a:r>
                <a:r>
                  <a:rPr lang="en-US" sz="2400" dirty="0"/>
                  <a:t>is a point estimate of </a:t>
                </a:r>
                <a14:m>
                  <m:oMath xmlns:m="http://schemas.openxmlformats.org/officeDocument/2006/math">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i="1">
                            <a:latin typeface="Cambria Math" panose="02040503050406030204" pitchFamily="18" charset="0"/>
                          </a:rPr>
                          <m:t>𝑦</m:t>
                        </m:r>
                      </m:e>
                    </m:d>
                  </m:oMath>
                </a14:m>
                <a:r>
                  <a:rPr lang="en-US" sz="2400" dirty="0"/>
                  <a:t> for a given set of </a:t>
                </a:r>
                <a14:m>
                  <m:oMath xmlns:m="http://schemas.openxmlformats.org/officeDocument/2006/math">
                    <m:r>
                      <a:rPr lang="en-US" sz="2400" i="1" dirty="0" smtClean="0">
                        <a:latin typeface="Cambria Math" panose="02040503050406030204" pitchFamily="18" charset="0"/>
                      </a:rPr>
                      <m:t>𝑝</m:t>
                    </m:r>
                  </m:oMath>
                </a14:m>
                <a:r>
                  <a:rPr lang="en-US" sz="2400" dirty="0"/>
                  <a:t> independent variables,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𝑞</m:t>
                        </m:r>
                      </m:sub>
                    </m:sSub>
                  </m:oMath>
                </a14:m>
                <a:r>
                  <a:rPr lang="en-US" sz="2400" dirty="0"/>
                  <a:t>.</a:t>
                </a:r>
              </a:p>
              <a:p>
                <a:pPr marL="457200">
                  <a:spcAft>
                    <a:spcPts val="0"/>
                  </a:spcAft>
                </a:pPr>
                <a:r>
                  <a:rPr lang="en-US" sz="2400" dirty="0"/>
                  <a:t>A simple random sample is used to compute the sample statistics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rPr>
                          <m:t>1</m:t>
                        </m:r>
                      </m:sub>
                    </m:sSub>
                    <m:r>
                      <a:rPr lang="en-US" sz="2400" b="0" i="1" smtClean="0">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cs typeface="Arial" panose="020B0604020202020204" pitchFamily="34"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rPr>
                          <m:t>𝑞</m:t>
                        </m:r>
                      </m:sub>
                    </m:sSub>
                  </m:oMath>
                </a14:m>
                <a:r>
                  <a:rPr lang="en-US" sz="2400" dirty="0"/>
                  <a:t> that are used as estimates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cs typeface="Arial" panose="020B0604020202020204" pitchFamily="34"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𝑞</m:t>
                        </m:r>
                      </m:sub>
                    </m:sSub>
                  </m:oMath>
                </a14:m>
                <a:r>
                  <a:rPr lang="en-US" sz="2400" dirty="0"/>
                  <a:t>.</a:t>
                </a:r>
              </a:p>
            </p:txBody>
          </p:sp>
        </mc:Choice>
        <mc:Fallback xmlns="">
          <p:sp>
            <p:nvSpPr>
              <p:cNvPr id="8" name="Text Placeholder 7">
                <a:extLst>
                  <a:ext uri="{FF2B5EF4-FFF2-40B4-BE49-F238E27FC236}">
                    <a16:creationId xmlns:a16="http://schemas.microsoft.com/office/drawing/2014/main" id="{0CE53F4F-A35F-7FB2-E368-74CDCEB2449A}"/>
                  </a:ext>
                </a:extLst>
              </p:cNvPr>
              <p:cNvSpPr>
                <a:spLocks noGrp="1" noRot="1" noChangeAspect="1" noMove="1" noResize="1" noEditPoints="1" noAdjustHandles="1" noChangeArrowheads="1" noChangeShapeType="1" noTextEdit="1"/>
              </p:cNvSpPr>
              <p:nvPr>
                <p:ph type="body" sz="quarter" idx="17"/>
              </p:nvPr>
            </p:nvSpPr>
            <p:spPr>
              <a:xfrm>
                <a:off x="771929" y="2289543"/>
                <a:ext cx="4870415" cy="3480925"/>
              </a:xfrm>
              <a:blipFill>
                <a:blip r:embed="rId4"/>
                <a:stretch>
                  <a:fillRect l="-3880" t="-2627" r="-5006"/>
                </a:stretch>
              </a:blipFill>
            </p:spPr>
            <p:txBody>
              <a:bodyPr/>
              <a:lstStyle/>
              <a:p>
                <a:r>
                  <a:rPr lang="en-US">
                    <a:noFill/>
                  </a:rPr>
                  <a:t> </a:t>
                </a:r>
              </a:p>
            </p:txBody>
          </p:sp>
        </mc:Fallback>
      </mc:AlternateContent>
      <p:pic>
        <p:nvPicPr>
          <p:cNvPr id="10" name="Picture Placeholder 9" descr="A cyclic diagram represents the estimation process for multiple regression. There are four steps. Step 1: Multiple regression model. y = beta_0 + beta_1 x_1 + b_2 x_2 + … + beta_q x_q + epsilon. Beta_0, beta_1, beta_2, and beta_q are unknown parameters. Step 2: Sample data. A table consists of the following columns: x_1, x_2,…x_q, and y. Step 3: Compute the estimated multiple linear regression equation. y-hat = b_0 + b_1 x_1 + b_2 x_2 + … + b_q x_q. b_0, b_1, b_2, and b_q are sample statistics. Step 4: b_0, b_1, b_2, and b_q provide the estimates of beta_0, beta_1, beta_2, and beta_q.&#10;">
            <a:extLst>
              <a:ext uri="{FF2B5EF4-FFF2-40B4-BE49-F238E27FC236}">
                <a16:creationId xmlns:a16="http://schemas.microsoft.com/office/drawing/2014/main" id="{2B611A85-CFB6-3B0D-24BA-3C13ED3E5DFD}"/>
              </a:ext>
            </a:extLst>
          </p:cNvPr>
          <p:cNvPicPr>
            <a:picLocks noGrp="1" noChangeAspect="1"/>
          </p:cNvPicPr>
          <p:nvPr>
            <p:ph type="pic" sz="quarter" idx="16"/>
          </p:nvPr>
        </p:nvPicPr>
        <p:blipFill rotWithShape="1">
          <a:blip r:embed="rId5"/>
          <a:srcRect l="12" r="12"/>
          <a:stretch/>
        </p:blipFill>
        <p:spPr>
          <a:xfrm>
            <a:off x="5757528" y="1733637"/>
            <a:ext cx="5638800" cy="4114800"/>
          </a:xfrm>
        </p:spPr>
      </p:pic>
    </p:spTree>
    <p:extLst>
      <p:ext uri="{BB962C8B-B14F-4D97-AF65-F5344CB8AC3E}">
        <p14:creationId xmlns:p14="http://schemas.microsoft.com/office/powerpoint/2010/main" val="1325715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D7BF-C012-4BEC-8F65-9E08ED0C7F38}"/>
              </a:ext>
            </a:extLst>
          </p:cNvPr>
          <p:cNvSpPr>
            <a:spLocks noGrp="1"/>
          </p:cNvSpPr>
          <p:nvPr>
            <p:ph type="title"/>
          </p:nvPr>
        </p:nvSpPr>
        <p:spPr>
          <a:xfrm>
            <a:off x="685800" y="365125"/>
            <a:ext cx="10668000" cy="672105"/>
          </a:xfrm>
        </p:spPr>
        <p:txBody>
          <a:bodyPr/>
          <a:lstStyle/>
          <a:p>
            <a:r>
              <a:rPr lang="en-US" dirty="0"/>
              <a:t>8.4 Least Squares Method and Multiple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BEC8BB-8104-4C26-9140-469D3A662CF8}"/>
                  </a:ext>
                </a:extLst>
              </p:cNvPr>
              <p:cNvSpPr>
                <a:spLocks noGrp="1"/>
              </p:cNvSpPr>
              <p:nvPr>
                <p:ph type="body" sz="quarter" idx="15"/>
              </p:nvPr>
            </p:nvSpPr>
            <p:spPr>
              <a:xfrm>
                <a:off x="826936" y="1214579"/>
                <a:ext cx="10526864" cy="4596840"/>
              </a:xfrm>
            </p:spPr>
            <p:txBody>
              <a:bodyPr/>
              <a:lstStyle/>
              <a:p>
                <a:pPr>
                  <a:spcBef>
                    <a:spcPts val="600"/>
                  </a:spcBef>
                  <a:spcAft>
                    <a:spcPts val="0"/>
                  </a:spcAft>
                </a:pPr>
                <a:r>
                  <a:rPr lang="en-US" dirty="0">
                    <a:solidFill>
                      <a:srgbClr val="000000"/>
                    </a:solidFill>
                    <a:cs typeface="Arial" panose="020B0604020202020204" pitchFamily="34" charset="0"/>
                  </a:rPr>
                  <a:t>The </a:t>
                </a:r>
                <a:r>
                  <a:rPr lang="en-US" dirty="0">
                    <a:cs typeface="Arial" panose="020B0604020202020204" pitchFamily="34" charset="0"/>
                  </a:rPr>
                  <a:t>least squares method </a:t>
                </a:r>
                <a:r>
                  <a:rPr lang="en-US" dirty="0">
                    <a:solidFill>
                      <a:srgbClr val="000000"/>
                    </a:solidFill>
                    <a:cs typeface="Arial" panose="020B0604020202020204" pitchFamily="34" charset="0"/>
                  </a:rPr>
                  <a:t>uses the sample data to provide the values of the sample statistics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rPr>
                          <m:t>𝑞</m:t>
                        </m:r>
                      </m:sub>
                    </m:sSub>
                  </m:oMath>
                </a14:m>
                <a:r>
                  <a:rPr lang="en-US" dirty="0">
                    <a:solidFill>
                      <a:srgbClr val="000000"/>
                    </a:solidFill>
                    <a:cs typeface="Arial" panose="020B0604020202020204" pitchFamily="34" charset="0"/>
                  </a:rPr>
                  <a:t> that minimize the sum of the squar</a:t>
                </a:r>
                <a:r>
                  <a:rPr lang="en-US" dirty="0">
                    <a:cs typeface="Arial" panose="020B0604020202020204" pitchFamily="34" charset="0"/>
                  </a:rPr>
                  <a:t>e errors between the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b="0" i="1">
                            <a:latin typeface="Cambria Math" panose="02040503050406030204" pitchFamily="18" charset="0"/>
                            <a:cs typeface="Arial" panose="020B0604020202020204" pitchFamily="34" charset="0"/>
                          </a:rPr>
                          <m:t>𝑦</m:t>
                        </m:r>
                      </m:e>
                      <m:sub>
                        <m:r>
                          <a:rPr lang="en-US" b="0" i="1">
                            <a:latin typeface="Cambria Math" panose="02040503050406030204" pitchFamily="18" charset="0"/>
                            <a:cs typeface="Arial" panose="020B0604020202020204" pitchFamily="34" charset="0"/>
                          </a:rPr>
                          <m:t>𝑖</m:t>
                        </m:r>
                      </m:sub>
                    </m:sSub>
                  </m:oMath>
                </a14:m>
                <a:r>
                  <a:rPr lang="en-US" dirty="0">
                    <a:solidFill>
                      <a:srgbClr val="000000"/>
                    </a:solidFill>
                    <a:cs typeface="Arial" panose="020B0604020202020204" pitchFamily="34" charset="0"/>
                  </a:rPr>
                  <a:t> and the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oMath>
                </a14:m>
                <a:r>
                  <a:rPr lang="en-US" dirty="0">
                    <a:solidFill>
                      <a:srgbClr val="000000"/>
                    </a:solidFill>
                    <a:cs typeface="Arial" panose="020B0604020202020204" pitchFamily="34" charset="0"/>
                  </a:rPr>
                  <a:t>.</a:t>
                </a:r>
              </a:p>
              <a:p>
                <a:pPr algn="ctr">
                  <a:spcBef>
                    <a:spcPts val="600"/>
                  </a:spcBef>
                  <a:spcAft>
                    <a:spcPts val="600"/>
                  </a:spcAft>
                </a:pPr>
                <a14:m>
                  <m:oMath xmlns:m="http://schemas.openxmlformats.org/officeDocument/2006/math">
                    <m:func>
                      <m:funcPr>
                        <m:ctrlPr>
                          <a:rPr lang="en-US" b="1" i="1" smtClean="0">
                            <a:latin typeface="Cambria Math" panose="02040503050406030204" pitchFamily="18" charset="0"/>
                            <a:cs typeface="Arial" panose="020B0604020202020204" pitchFamily="34" charset="0"/>
                          </a:rPr>
                        </m:ctrlPr>
                      </m:funcPr>
                      <m:fName>
                        <m:r>
                          <a:rPr lang="en-US" b="1" i="0" smtClean="0">
                            <a:latin typeface="Cambria Math" panose="02040503050406030204" pitchFamily="18" charset="0"/>
                            <a:cs typeface="Arial" panose="020B0604020202020204" pitchFamily="34" charset="0"/>
                          </a:rPr>
                          <m:t>𝐦𝐢𝐧</m:t>
                        </m:r>
                      </m:fName>
                      <m:e>
                        <m:nary>
                          <m:naryPr>
                            <m:chr m:val="∑"/>
                            <m:subHide m:val="on"/>
                            <m:supHide m:val="on"/>
                            <m:ctrlPr>
                              <a:rPr lang="en-US" b="1" i="1" smtClean="0">
                                <a:latin typeface="Cambria Math" panose="02040503050406030204" pitchFamily="18" charset="0"/>
                                <a:cs typeface="Arial" panose="020B0604020202020204" pitchFamily="34" charset="0"/>
                              </a:rPr>
                            </m:ctrlPr>
                          </m:naryPr>
                          <m:sub/>
                          <m:sup/>
                          <m:e>
                            <m:sSup>
                              <m:sSupPr>
                                <m:ctrlPr>
                                  <a:rPr lang="en-US" b="1" i="1" smtClean="0">
                                    <a:latin typeface="Cambria Math" panose="02040503050406030204" pitchFamily="18" charset="0"/>
                                    <a:cs typeface="Arial" panose="020B0604020202020204" pitchFamily="34" charset="0"/>
                                  </a:rPr>
                                </m:ctrlPr>
                              </m:sSupPr>
                              <m:e>
                                <m:d>
                                  <m:dPr>
                                    <m:ctrlPr>
                                      <a:rPr lang="en-US" b="1" i="1" smtClean="0">
                                        <a:latin typeface="Cambria Math" panose="02040503050406030204" pitchFamily="18" charset="0"/>
                                        <a:cs typeface="Arial" panose="020B0604020202020204" pitchFamily="34" charset="0"/>
                                      </a:rPr>
                                    </m:ctrlPr>
                                  </m:dPr>
                                  <m:e>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𝒚</m:t>
                                        </m:r>
                                      </m:e>
                                      <m:sub>
                                        <m:r>
                                          <a:rPr lang="en-US" b="1" i="1" smtClean="0">
                                            <a:latin typeface="Cambria Math" panose="02040503050406030204" pitchFamily="18" charset="0"/>
                                            <a:cs typeface="Arial" panose="020B0604020202020204" pitchFamily="34" charset="0"/>
                                          </a:rPr>
                                          <m:t>𝒊</m:t>
                                        </m:r>
                                      </m:sub>
                                    </m:sSub>
                                    <m:r>
                                      <a:rPr lang="en-US" b="1" i="1" smtClean="0">
                                        <a:latin typeface="Cambria Math" panose="02040503050406030204" pitchFamily="18" charset="0"/>
                                        <a:cs typeface="Arial" panose="020B0604020202020204" pitchFamily="34"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e>
                                </m:d>
                              </m:e>
                              <m:sup>
                                <m:r>
                                  <a:rPr lang="en-US" b="1" i="1" smtClean="0">
                                    <a:latin typeface="Cambria Math" panose="02040503050406030204" pitchFamily="18" charset="0"/>
                                    <a:cs typeface="Arial" panose="020B0604020202020204" pitchFamily="34" charset="0"/>
                                  </a:rPr>
                                  <m:t>𝟐</m:t>
                                </m:r>
                              </m:sup>
                            </m:sSup>
                          </m:e>
                        </m:nary>
                      </m:e>
                    </m:func>
                    <m:r>
                      <a:rPr lang="en-US" b="1" i="1" smtClean="0">
                        <a:latin typeface="Cambria Math" panose="02040503050406030204" pitchFamily="18" charset="0"/>
                        <a:cs typeface="Arial" panose="020B0604020202020204" pitchFamily="34" charset="0"/>
                      </a:rPr>
                      <m:t>=</m:t>
                    </m:r>
                    <m:func>
                      <m:funcPr>
                        <m:ctrlPr>
                          <a:rPr lang="en-US" b="1" i="1">
                            <a:latin typeface="Cambria Math" panose="02040503050406030204" pitchFamily="18" charset="0"/>
                            <a:cs typeface="Arial" panose="020B0604020202020204" pitchFamily="34" charset="0"/>
                          </a:rPr>
                        </m:ctrlPr>
                      </m:funcPr>
                      <m:fName>
                        <m:r>
                          <a:rPr lang="en-US" b="1" i="1">
                            <a:latin typeface="Cambria Math" panose="02040503050406030204" pitchFamily="18" charset="0"/>
                            <a:cs typeface="Arial" panose="020B0604020202020204" pitchFamily="34" charset="0"/>
                          </a:rPr>
                          <m:t>𝒎𝒊𝒏</m:t>
                        </m:r>
                      </m:fName>
                      <m:e>
                        <m:nary>
                          <m:naryPr>
                            <m:chr m:val="∑"/>
                            <m:subHide m:val="on"/>
                            <m:supHide m:val="on"/>
                            <m:ctrlPr>
                              <a:rPr lang="en-US" b="1" i="1">
                                <a:latin typeface="Cambria Math" panose="02040503050406030204" pitchFamily="18" charset="0"/>
                                <a:cs typeface="Arial" panose="020B0604020202020204" pitchFamily="34" charset="0"/>
                              </a:rPr>
                            </m:ctrlPr>
                          </m:naryPr>
                          <m:sub/>
                          <m:sup/>
                          <m:e>
                            <m:sSup>
                              <m:sSupPr>
                                <m:ctrlPr>
                                  <a:rPr lang="en-US" b="1" i="1">
                                    <a:latin typeface="Cambria Math" panose="02040503050406030204" pitchFamily="18" charset="0"/>
                                    <a:cs typeface="Arial" panose="020B0604020202020204" pitchFamily="34" charset="0"/>
                                  </a:rPr>
                                </m:ctrlPr>
                              </m:sSupPr>
                              <m:e>
                                <m:d>
                                  <m:dPr>
                                    <m:ctrlPr>
                                      <a:rPr lang="en-US" b="1" i="1">
                                        <a:latin typeface="Cambria Math" panose="02040503050406030204" pitchFamily="18" charset="0"/>
                                        <a:cs typeface="Arial" panose="020B0604020202020204" pitchFamily="34" charset="0"/>
                                      </a:rPr>
                                    </m:ctrlPr>
                                  </m:dPr>
                                  <m:e>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𝒚</m:t>
                                        </m:r>
                                      </m:e>
                                      <m:sub>
                                        <m:r>
                                          <a:rPr lang="en-US" b="1" i="1">
                                            <a:latin typeface="Cambria Math" panose="02040503050406030204" pitchFamily="18" charset="0"/>
                                            <a:cs typeface="Arial" panose="020B0604020202020204" pitchFamily="34" charset="0"/>
                                          </a:rPr>
                                          <m:t>𝒊</m:t>
                                        </m:r>
                                      </m:sub>
                                    </m:sSub>
                                    <m:r>
                                      <a:rPr lang="en-US" b="1" i="1">
                                        <a:latin typeface="Cambria Math" panose="02040503050406030204" pitchFamily="18" charset="0"/>
                                        <a:cs typeface="Arial" panose="020B0604020202020204" pitchFamily="34" charset="0"/>
                                      </a:rPr>
                                      <m:t>−</m:t>
                                    </m:r>
                                    <m:d>
                                      <m:dPr>
                                        <m:ctrlPr>
                                          <a:rPr lang="en-US" b="1" i="1" smtClean="0">
                                            <a:latin typeface="Cambria Math" panose="02040503050406030204" pitchFamily="18" charset="0"/>
                                            <a:cs typeface="Arial" panose="020B0604020202020204" pitchFamily="34" charset="0"/>
                                          </a:rPr>
                                        </m:ctrlPr>
                                      </m:dPr>
                                      <m:e>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1" i="1">
                                                <a:latin typeface="Cambria Math" panose="02040503050406030204" pitchFamily="18" charset="0"/>
                                              </a:rPr>
                                              <m:t>𝟎</m:t>
                                            </m:r>
                                          </m:sub>
                                        </m:sSub>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1" i="1">
                                                <a:latin typeface="Cambria Math" panose="02040503050406030204" pitchFamily="18" charset="0"/>
                                              </a:rPr>
                                              <m:t>𝟏</m:t>
                                            </m:r>
                                          </m:sub>
                                        </m:sSub>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b="1" i="1">
                                                <a:latin typeface="Cambria Math" panose="02040503050406030204" pitchFamily="18" charset="0"/>
                                                <a:cs typeface="Arial" panose="020B0604020202020204" pitchFamily="34" charset="0"/>
                                              </a:rPr>
                                              <m:t>𝟏</m:t>
                                            </m:r>
                                          </m:sub>
                                        </m:sSub>
                                        <m:r>
                                          <a:rPr lang="en-US" b="1" i="1" smtClean="0">
                                            <a:latin typeface="Cambria Math" panose="02040503050406030204" pitchFamily="18" charset="0"/>
                                            <a:cs typeface="Arial" panose="020B0604020202020204" pitchFamily="34"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1" i="1">
                                                <a:latin typeface="Cambria Math" panose="02040503050406030204" pitchFamily="18" charset="0"/>
                                              </a:rPr>
                                              <m:t>𝟐</m:t>
                                            </m:r>
                                          </m:sub>
                                        </m:sSub>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b="1" i="1">
                                                <a:latin typeface="Cambria Math" panose="02040503050406030204" pitchFamily="18" charset="0"/>
                                                <a:cs typeface="Arial" panose="020B0604020202020204" pitchFamily="34" charset="0"/>
                                              </a:rPr>
                                              <m:t>𝟐</m:t>
                                            </m:r>
                                          </m:sub>
                                        </m:sSub>
                                        <m:r>
                                          <a:rPr lang="en-US" b="1" i="1" smtClean="0">
                                            <a:latin typeface="Cambria Math" panose="02040503050406030204" pitchFamily="18" charset="0"/>
                                            <a:cs typeface="Arial" panose="020B0604020202020204" pitchFamily="34" charset="0"/>
                                          </a:rPr>
                                          <m:t>+</m:t>
                                        </m:r>
                                        <m:r>
                                          <m:rPr>
                                            <m:nor/>
                                          </m:rPr>
                                          <a:rPr lang="en-US" b="1">
                                            <a:latin typeface="Cambria Math" panose="02040503050406030204" pitchFamily="18" charset="0"/>
                                            <a:cs typeface="Arial" panose="020B0604020202020204" pitchFamily="34" charset="0"/>
                                          </a:rPr>
                                          <m:t>…</m:t>
                                        </m:r>
                                        <m:r>
                                          <a:rPr lang="en-US" b="1" i="1" smtClean="0">
                                            <a:latin typeface="Cambria Math" panose="02040503050406030204" pitchFamily="18" charset="0"/>
                                            <a:cs typeface="Arial" panose="020B0604020202020204" pitchFamily="34"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1" i="1">
                                                <a:latin typeface="Cambria Math" panose="02040503050406030204" pitchFamily="18" charset="0"/>
                                              </a:rPr>
                                              <m:t>𝒒</m:t>
                                            </m:r>
                                          </m:sub>
                                        </m:sSub>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b="1" i="1">
                                                <a:latin typeface="Cambria Math" panose="02040503050406030204" pitchFamily="18" charset="0"/>
                                                <a:cs typeface="Arial" panose="020B0604020202020204" pitchFamily="34" charset="0"/>
                                              </a:rPr>
                                              <m:t>𝒒</m:t>
                                            </m:r>
                                          </m:sub>
                                        </m:sSub>
                                      </m:e>
                                    </m:d>
                                  </m:e>
                                </m:d>
                              </m:e>
                              <m:sup>
                                <m:r>
                                  <a:rPr lang="en-US" b="1" i="1">
                                    <a:latin typeface="Cambria Math" panose="02040503050406030204" pitchFamily="18" charset="0"/>
                                    <a:cs typeface="Arial" panose="020B0604020202020204" pitchFamily="34" charset="0"/>
                                  </a:rPr>
                                  <m:t>𝟐</m:t>
                                </m:r>
                              </m:sup>
                            </m:sSup>
                          </m:e>
                        </m:nary>
                      </m:e>
                    </m:func>
                    <m:r>
                      <a:rPr lang="en-US" b="1" i="1" smtClean="0">
                        <a:latin typeface="Cambria Math" panose="02040503050406030204" pitchFamily="18" charset="0"/>
                        <a:cs typeface="Arial" panose="020B0604020202020204" pitchFamily="34" charset="0"/>
                      </a:rPr>
                      <m:t>=</m:t>
                    </m:r>
                    <m:func>
                      <m:funcPr>
                        <m:ctrlPr>
                          <a:rPr lang="en-US" b="1" i="1">
                            <a:latin typeface="Cambria Math" panose="02040503050406030204" pitchFamily="18" charset="0"/>
                            <a:cs typeface="Arial" panose="020B0604020202020204" pitchFamily="34" charset="0"/>
                          </a:rPr>
                        </m:ctrlPr>
                      </m:funcPr>
                      <m:fName>
                        <m:r>
                          <a:rPr lang="en-US" b="1">
                            <a:latin typeface="Cambria Math" panose="02040503050406030204" pitchFamily="18" charset="0"/>
                            <a:cs typeface="Arial" panose="020B0604020202020204" pitchFamily="34" charset="0"/>
                          </a:rPr>
                          <m:t>𝐦𝐢𝐧</m:t>
                        </m:r>
                      </m:fName>
                      <m:e>
                        <m:nary>
                          <m:naryPr>
                            <m:chr m:val="∑"/>
                            <m:subHide m:val="on"/>
                            <m:supHide m:val="on"/>
                            <m:ctrlPr>
                              <a:rPr lang="en-US" b="1" i="1">
                                <a:latin typeface="Cambria Math" panose="02040503050406030204" pitchFamily="18" charset="0"/>
                                <a:cs typeface="Arial" panose="020B0604020202020204" pitchFamily="34" charset="0"/>
                              </a:rPr>
                            </m:ctrlPr>
                          </m:naryPr>
                          <m:sub/>
                          <m:sup/>
                          <m:e>
                            <m:sSubSup>
                              <m:sSubSupPr>
                                <m:ctrlPr>
                                  <a:rPr lang="en-US" b="1" i="1" smtClean="0">
                                    <a:latin typeface="Cambria Math" panose="02040503050406030204" pitchFamily="18" charset="0"/>
                                    <a:cs typeface="Arial" panose="020B0604020202020204" pitchFamily="34" charset="0"/>
                                  </a:rPr>
                                </m:ctrlPr>
                              </m:sSubSupPr>
                              <m:e>
                                <m:r>
                                  <a:rPr lang="en-US" b="1" i="1" smtClean="0">
                                    <a:latin typeface="Cambria Math" panose="02040503050406030204" pitchFamily="18" charset="0"/>
                                    <a:cs typeface="Arial" panose="020B0604020202020204" pitchFamily="34" charset="0"/>
                                  </a:rPr>
                                  <m:t>𝒆</m:t>
                                </m:r>
                              </m:e>
                              <m:sub>
                                <m:r>
                                  <a:rPr lang="en-US" b="1" i="1" smtClean="0">
                                    <a:latin typeface="Cambria Math" panose="02040503050406030204" pitchFamily="18" charset="0"/>
                                    <a:cs typeface="Arial" panose="020B0604020202020204" pitchFamily="34" charset="0"/>
                                  </a:rPr>
                                  <m:t>𝒊</m:t>
                                </m:r>
                              </m:sub>
                              <m:sup>
                                <m:r>
                                  <a:rPr lang="en-US" b="1" i="1" smtClean="0">
                                    <a:latin typeface="Cambria Math" panose="02040503050406030204" pitchFamily="18" charset="0"/>
                                    <a:cs typeface="Arial" panose="020B0604020202020204" pitchFamily="34" charset="0"/>
                                  </a:rPr>
                                  <m:t>𝟐</m:t>
                                </m:r>
                              </m:sup>
                            </m:sSubSup>
                          </m:e>
                        </m:nary>
                      </m:e>
                    </m:func>
                  </m:oMath>
                </a14:m>
                <a:r>
                  <a:rPr lang="en-US" b="1" dirty="0">
                    <a:cs typeface="Arial" panose="020B0604020202020204" pitchFamily="34" charset="0"/>
                  </a:rPr>
                  <a:t> </a:t>
                </a:r>
              </a:p>
              <a:p>
                <a:pPr>
                  <a:spcBef>
                    <a:spcPts val="600"/>
                  </a:spcBef>
                  <a:spcAft>
                    <a:spcPts val="600"/>
                  </a:spcAft>
                  <a:tabLst>
                    <a:tab pos="1144588" algn="l"/>
                  </a:tabLst>
                </a:pPr>
                <a:r>
                  <a:rPr lang="en-US" dirty="0">
                    <a:solidFill>
                      <a:srgbClr val="000000"/>
                    </a:solidFill>
                    <a:cs typeface="Arial" panose="020B0604020202020204" pitchFamily="34" charset="0"/>
                  </a:rPr>
                  <a:t>Where,</a:t>
                </a:r>
                <a:r>
                  <a:rPr lang="en-US" dirty="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rPr>
                          <m:t>𝑖</m:t>
                        </m:r>
                      </m:sub>
                    </m:sSub>
                  </m:oMath>
                </a14:m>
                <a:r>
                  <a:rPr lang="en-US" dirty="0">
                    <a:solidFill>
                      <a:srgbClr val="000000"/>
                    </a:solidFill>
                    <a:cs typeface="Arial" panose="020B0604020202020204" pitchFamily="34" charset="0"/>
                  </a:rPr>
                  <a:t> is the value of dependent variable for the </a:t>
                </a:r>
                <a:r>
                  <a:rPr lang="en-US" dirty="0"/>
                  <a:t>𝑖</a:t>
                </a:r>
                <a:r>
                  <a:rPr lang="en-US" dirty="0" err="1">
                    <a:solidFill>
                      <a:srgbClr val="000000"/>
                    </a:solidFill>
                    <a:cs typeface="Arial" panose="020B0604020202020204" pitchFamily="34" charset="0"/>
                  </a:rPr>
                  <a:t>th</a:t>
                </a:r>
                <a:r>
                  <a:rPr lang="en-US" dirty="0">
                    <a:cs typeface="Arial" panose="020B0604020202020204" pitchFamily="34" charset="0"/>
                  </a:rPr>
                  <a:t> </a:t>
                </a:r>
                <a:r>
                  <a:rPr lang="en-US" dirty="0">
                    <a:solidFill>
                      <a:srgbClr val="000000"/>
                    </a:solidFill>
                    <a:cs typeface="Arial" panose="020B0604020202020204" pitchFamily="34" charset="0"/>
                  </a:rPr>
                  <a:t>observation.</a:t>
                </a:r>
              </a:p>
              <a:p>
                <a:pPr marL="914400">
                  <a:spcBef>
                    <a:spcPts val="600"/>
                  </a:spcBef>
                  <a:spcAft>
                    <a:spcPts val="600"/>
                  </a:spcAft>
                  <a:tabLst>
                    <a:tab pos="1144588" algn="l"/>
                  </a:tabLst>
                </a:pPr>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oMath>
                </a14:m>
                <a:r>
                  <a:rPr lang="en-US" dirty="0">
                    <a:cs typeface="Arial" panose="020B0604020202020204" pitchFamily="34" charset="0"/>
                  </a:rPr>
                  <a:t> is the predicted value of dependent variable for the </a:t>
                </a:r>
                <a:r>
                  <a:rPr lang="en-US" dirty="0"/>
                  <a:t>𝑖</a:t>
                </a:r>
                <a:r>
                  <a:rPr lang="en-US" dirty="0" err="1">
                    <a:cs typeface="Arial" panose="020B0604020202020204" pitchFamily="34" charset="0"/>
                  </a:rPr>
                  <a:t>th</a:t>
                </a:r>
                <a:r>
                  <a:rPr lang="en-US" dirty="0">
                    <a:cs typeface="Arial" panose="020B0604020202020204" pitchFamily="34" charset="0"/>
                  </a:rPr>
                  <a:t> observation.</a:t>
                </a:r>
              </a:p>
              <a:p>
                <a:pPr>
                  <a:spcBef>
                    <a:spcPts val="600"/>
                  </a:spcBef>
                  <a:spcAft>
                    <a:spcPts val="600"/>
                  </a:spcAft>
                </a:pPr>
                <a:r>
                  <a:rPr lang="en-US" dirty="0">
                    <a:cs typeface="Arial" panose="020B0604020202020204" pitchFamily="34" charset="0"/>
                  </a:rPr>
                  <a:t>Because the formulas for the regression coefficients involve the use of matrix algebra, we rely on computer software packages to perform the calculations.</a:t>
                </a:r>
              </a:p>
              <a:p>
                <a:pPr>
                  <a:spcBef>
                    <a:spcPts val="600"/>
                  </a:spcBef>
                  <a:spcAft>
                    <a:spcPts val="600"/>
                  </a:spcAft>
                </a:pPr>
                <a:r>
                  <a:rPr lang="en-US" dirty="0">
                    <a:cs typeface="Arial" panose="020B0604020202020204" pitchFamily="34" charset="0"/>
                  </a:rPr>
                  <a:t>The emphasis will be on how to interpret the computer output rather than on how to make the multiple regression computations.</a:t>
                </a:r>
              </a:p>
            </p:txBody>
          </p:sp>
        </mc:Choice>
        <mc:Fallback xmlns="">
          <p:sp>
            <p:nvSpPr>
              <p:cNvPr id="3" name="Text Placeholder 2">
                <a:extLst>
                  <a:ext uri="{FF2B5EF4-FFF2-40B4-BE49-F238E27FC236}">
                    <a16:creationId xmlns:a16="http://schemas.microsoft.com/office/drawing/2014/main" id="{5FBEC8BB-8104-4C26-9140-469D3A662CF8}"/>
                  </a:ext>
                </a:extLst>
              </p:cNvPr>
              <p:cNvSpPr>
                <a:spLocks noGrp="1" noRot="1" noChangeAspect="1" noMove="1" noResize="1" noEditPoints="1" noAdjustHandles="1" noChangeArrowheads="1" noChangeShapeType="1" noTextEdit="1"/>
              </p:cNvSpPr>
              <p:nvPr>
                <p:ph type="body" sz="quarter" idx="15"/>
              </p:nvPr>
            </p:nvSpPr>
            <p:spPr>
              <a:xfrm>
                <a:off x="826936" y="1214579"/>
                <a:ext cx="10526864" cy="4596840"/>
              </a:xfrm>
              <a:blipFill>
                <a:blip r:embed="rId3"/>
                <a:stretch>
                  <a:fillRect l="-1795" t="-1857" r="-1737" b="-5040"/>
                </a:stretch>
              </a:blipFill>
            </p:spPr>
            <p:txBody>
              <a:bodyPr/>
              <a:lstStyle/>
              <a:p>
                <a:r>
                  <a:rPr lang="en-US">
                    <a:noFill/>
                  </a:rPr>
                  <a:t> </a:t>
                </a:r>
              </a:p>
            </p:txBody>
          </p:sp>
        </mc:Fallback>
      </mc:AlternateContent>
    </p:spTree>
    <p:extLst>
      <p:ext uri="{BB962C8B-B14F-4D97-AF65-F5344CB8AC3E}">
        <p14:creationId xmlns:p14="http://schemas.microsoft.com/office/powerpoint/2010/main" val="3396073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E1AE-793A-F8E9-4DD7-C728870D1BDB}"/>
              </a:ext>
            </a:extLst>
          </p:cNvPr>
          <p:cNvSpPr>
            <a:spLocks noGrp="1"/>
          </p:cNvSpPr>
          <p:nvPr>
            <p:ph type="title"/>
          </p:nvPr>
        </p:nvSpPr>
        <p:spPr>
          <a:xfrm>
            <a:off x="353253" y="384533"/>
            <a:ext cx="11485493" cy="672105"/>
          </a:xfrm>
        </p:spPr>
        <p:txBody>
          <a:bodyPr/>
          <a:lstStyle/>
          <a:p>
            <a:r>
              <a:rPr lang="en-US" dirty="0"/>
              <a:t>8.4 Multiple Regression with Two Independent Variables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D6E46F-AD63-8F72-C1C3-BF8AA4C36C07}"/>
                  </a:ext>
                </a:extLst>
              </p:cNvPr>
              <p:cNvSpPr>
                <a:spLocks noGrp="1"/>
              </p:cNvSpPr>
              <p:nvPr>
                <p:ph type="body" sz="quarter" idx="15"/>
              </p:nvPr>
            </p:nvSpPr>
            <p:spPr>
              <a:xfrm>
                <a:off x="834887" y="1194267"/>
                <a:ext cx="10535478" cy="4777162"/>
              </a:xfrm>
            </p:spPr>
            <p:txBody>
              <a:bodyPr/>
              <a:lstStyle/>
              <a:p>
                <a:r>
                  <a:rPr lang="en-US" dirty="0"/>
                  <a:t>DATAfile: </a:t>
                </a:r>
                <a:r>
                  <a:rPr lang="en-US" i="1" dirty="0" err="1"/>
                  <a:t>butlerwithdeliveries</a:t>
                </a:r>
                <a:endParaRPr lang="en-US" i="1" dirty="0"/>
              </a:p>
              <a:p>
                <a:r>
                  <a:rPr lang="en-US" dirty="0"/>
                  <a:t>We add a second independent variable, the number of deliveries made per driving assignment, which also contributes to the total travel time.</a:t>
                </a:r>
              </a:p>
              <a:p>
                <a:r>
                  <a:rPr lang="en-US" dirty="0"/>
                  <a:t>The estimated multiple linear regression with two independent variables is</a:t>
                </a:r>
              </a:p>
              <a:p>
                <a:pPr algn="ctr"/>
                <a14:m>
                  <m:oMath xmlns:m="http://schemas.openxmlformats.org/officeDocument/2006/math">
                    <m:acc>
                      <m:accPr>
                        <m:chr m:val="̂"/>
                        <m:ctrlPr>
                          <a:rPr lang="en-US" sz="2400" i="1" smtClean="0">
                            <a:latin typeface="Cambria Math" panose="02040503050406030204" pitchFamily="18" charset="0"/>
                          </a:rPr>
                        </m:ctrlPr>
                      </m:accPr>
                      <m:e>
                        <m:r>
                          <a:rPr lang="en-US" sz="2400" b="0" i="1">
                            <a:latin typeface="Cambria Math" panose="02040503050406030204" pitchFamily="18" charset="0"/>
                          </a:rPr>
                          <m:t>𝑦</m:t>
                        </m:r>
                      </m:e>
                    </m:acc>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cs typeface="Arial" panose="020B0604020202020204" pitchFamily="34" charset="0"/>
                          </a:rPr>
                        </m:ctrlPr>
                      </m:sSubPr>
                      <m:e>
                        <m:r>
                          <a:rPr lang="en-US" sz="2400" b="0" i="1">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a:latin typeface="Cambria Math" panose="02040503050406030204" pitchFamily="18" charset="0"/>
                          </a:rPr>
                          <m:t>2</m:t>
                        </m:r>
                      </m:sub>
                    </m:sSub>
                    <m:sSub>
                      <m:sSubPr>
                        <m:ctrlPr>
                          <a:rPr lang="en-US" sz="2400" i="1">
                            <a:latin typeface="Cambria Math" panose="02040503050406030204" pitchFamily="18" charset="0"/>
                            <a:cs typeface="Arial" panose="020B0604020202020204" pitchFamily="34" charset="0"/>
                          </a:rPr>
                        </m:ctrlPr>
                      </m:sSubPr>
                      <m:e>
                        <m:r>
                          <a:rPr lang="en-US" sz="2400" b="0" i="1">
                            <a:latin typeface="Cambria Math" panose="02040503050406030204" pitchFamily="18" charset="0"/>
                            <a:cs typeface="Arial" panose="020B0604020202020204" pitchFamily="34" charset="0"/>
                          </a:rPr>
                          <m:t>𝑥</m:t>
                        </m:r>
                      </m:e>
                      <m:sub>
                        <m:r>
                          <a:rPr lang="en-US" sz="2400" b="0" i="1">
                            <a:latin typeface="Cambria Math" panose="02040503050406030204" pitchFamily="18" charset="0"/>
                            <a:cs typeface="Arial" panose="020B0604020202020204" pitchFamily="34" charset="0"/>
                          </a:rPr>
                          <m:t>2</m:t>
                        </m:r>
                      </m:sub>
                    </m:sSub>
                  </m:oMath>
                </a14:m>
                <a:r>
                  <a:rPr lang="en-US" dirty="0"/>
                  <a:t> </a:t>
                </a:r>
              </a:p>
              <a:p>
                <a:pPr>
                  <a:spcBef>
                    <a:spcPts val="0"/>
                  </a:spcBef>
                </a:pPr>
                <a:r>
                  <a:rPr lang="en-US" dirty="0"/>
                  <a:t>Where</a:t>
                </a:r>
              </a:p>
              <a:p>
                <a:pPr marL="914400">
                  <a:spcBef>
                    <a:spcPts val="600"/>
                  </a:spcBef>
                </a:pPr>
                <a:r>
                  <a:rPr lang="en-US"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oMath>
                </a14:m>
                <a:r>
                  <a:rPr lang="en-US" dirty="0"/>
                  <a:t> estimated mean travel time</a:t>
                </a:r>
              </a:p>
              <a:p>
                <a:pPr marL="914400">
                  <a:spcBef>
                    <a:spcPts val="6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distance traveled (miles)</a:t>
                </a:r>
              </a:p>
              <a:p>
                <a:pPr marL="914400">
                  <a:spcBef>
                    <a:spcPts val="6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n</m:t>
                    </m:r>
                  </m:oMath>
                </a14:m>
                <a:r>
                  <a:rPr lang="en-US" dirty="0"/>
                  <a:t>umber of deliveries</a:t>
                </a:r>
              </a:p>
              <a:p>
                <a:r>
                  <a:rPr lang="en-US" dirty="0"/>
                  <a:t>The </a:t>
                </a:r>
                <a14:m>
                  <m:oMath xmlns:m="http://schemas.openxmlformats.org/officeDocument/2006/math">
                    <m:r>
                      <a:rPr lang="en-US" i="1" dirty="0" smtClean="0">
                        <a:latin typeface="Cambria Math" panose="02040503050406030204" pitchFamily="18" charset="0"/>
                      </a:rPr>
                      <m:t>𝑆𝑆𝐸</m:t>
                    </m:r>
                  </m:oMath>
                </a14:m>
                <a:r>
                  <a:rPr lang="en-US" dirty="0"/>
                  <a:t>, </a:t>
                </a:r>
                <a14:m>
                  <m:oMath xmlns:m="http://schemas.openxmlformats.org/officeDocument/2006/math">
                    <m:r>
                      <a:rPr lang="en-US" i="1" dirty="0" smtClean="0">
                        <a:latin typeface="Cambria Math" panose="02040503050406030204" pitchFamily="18" charset="0"/>
                      </a:rPr>
                      <m:t>𝑆𝑆𝑇</m:t>
                    </m:r>
                  </m:oMath>
                </a14:m>
                <a:r>
                  <a:rPr lang="en-US" dirty="0"/>
                  <a:t>, </a:t>
                </a:r>
                <a14:m>
                  <m:oMath xmlns:m="http://schemas.openxmlformats.org/officeDocument/2006/math">
                    <m:r>
                      <a:rPr lang="en-US" i="1" dirty="0" smtClean="0">
                        <a:latin typeface="Cambria Math" panose="02040503050406030204" pitchFamily="18" charset="0"/>
                      </a:rPr>
                      <m:t>𝑆𝑆𝑅</m:t>
                    </m:r>
                  </m:oMath>
                </a14:m>
                <a:r>
                  <a:rPr lang="en-US" dirty="0"/>
                  <a:t> and coefficient of determination (denoted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in multiple linear regression) are computed as we saw for simple linear regression.</a:t>
                </a:r>
              </a:p>
            </p:txBody>
          </p:sp>
        </mc:Choice>
        <mc:Fallback xmlns="">
          <p:sp>
            <p:nvSpPr>
              <p:cNvPr id="3" name="Text Placeholder 2">
                <a:extLst>
                  <a:ext uri="{FF2B5EF4-FFF2-40B4-BE49-F238E27FC236}">
                    <a16:creationId xmlns:a16="http://schemas.microsoft.com/office/drawing/2014/main" id="{68D6E46F-AD63-8F72-C1C3-BF8AA4C36C07}"/>
                  </a:ext>
                </a:extLst>
              </p:cNvPr>
              <p:cNvSpPr>
                <a:spLocks noGrp="1" noRot="1" noChangeAspect="1" noMove="1" noResize="1" noEditPoints="1" noAdjustHandles="1" noChangeArrowheads="1" noChangeShapeType="1" noTextEdit="1"/>
              </p:cNvSpPr>
              <p:nvPr>
                <p:ph type="body" sz="quarter" idx="15"/>
              </p:nvPr>
            </p:nvSpPr>
            <p:spPr>
              <a:xfrm>
                <a:off x="834887" y="1194267"/>
                <a:ext cx="10535478" cy="4777162"/>
              </a:xfrm>
              <a:blipFill>
                <a:blip r:embed="rId2"/>
                <a:stretch>
                  <a:fillRect l="-1794" t="-1913" b="-3444"/>
                </a:stretch>
              </a:blipFill>
            </p:spPr>
            <p:txBody>
              <a:bodyPr/>
              <a:lstStyle/>
              <a:p>
                <a:r>
                  <a:rPr lang="en-US">
                    <a:noFill/>
                  </a:rPr>
                  <a:t> </a:t>
                </a:r>
              </a:p>
            </p:txBody>
          </p:sp>
        </mc:Fallback>
      </mc:AlternateContent>
    </p:spTree>
    <p:extLst>
      <p:ext uri="{BB962C8B-B14F-4D97-AF65-F5344CB8AC3E}">
        <p14:creationId xmlns:p14="http://schemas.microsoft.com/office/powerpoint/2010/main" val="987677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8E50-F379-50BE-AAED-58F0C12E5701}"/>
              </a:ext>
            </a:extLst>
          </p:cNvPr>
          <p:cNvSpPr>
            <a:spLocks noGrp="1"/>
          </p:cNvSpPr>
          <p:nvPr>
            <p:ph type="title"/>
          </p:nvPr>
        </p:nvSpPr>
        <p:spPr>
          <a:xfrm>
            <a:off x="767840" y="365125"/>
            <a:ext cx="10656317" cy="672105"/>
          </a:xfrm>
        </p:spPr>
        <p:txBody>
          <a:bodyPr/>
          <a:lstStyle/>
          <a:p>
            <a:r>
              <a:rPr lang="en-US" dirty="0"/>
              <a:t>8.4 Butler Trucking Co. and Multiple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F8B00D2-1A5F-05B9-296A-7EE9DA48EA61}"/>
                  </a:ext>
                </a:extLst>
              </p:cNvPr>
              <p:cNvSpPr>
                <a:spLocks noGrp="1"/>
              </p:cNvSpPr>
              <p:nvPr>
                <p:ph type="body" sz="quarter" idx="15"/>
              </p:nvPr>
            </p:nvSpPr>
            <p:spPr>
              <a:xfrm>
                <a:off x="740228" y="1210172"/>
                <a:ext cx="10711543" cy="4618136"/>
              </a:xfrm>
            </p:spPr>
            <p:txBody>
              <a:bodyPr/>
              <a:lstStyle/>
              <a:p>
                <a:r>
                  <a:rPr lang="en-US" dirty="0"/>
                  <a:t>The estimated multiple linear regression equation (see notes for Excel instructions), after rounding the sample coefficients to four decimal places, is</a:t>
                </a:r>
              </a:p>
              <a:p>
                <a:pPr algn="ctr">
                  <a:spcAft>
                    <a:spcPts val="600"/>
                  </a:spcAft>
                </a:pPr>
                <a14:m>
                  <m:oMath xmlns:m="http://schemas.openxmlformats.org/officeDocument/2006/math">
                    <m:acc>
                      <m:accPr>
                        <m:chr m:val="̂"/>
                        <m:ctrlPr>
                          <a:rPr lang="en-US" sz="2400" i="1" smtClean="0">
                            <a:latin typeface="Cambria Math" panose="02040503050406030204" pitchFamily="18" charset="0"/>
                          </a:rPr>
                        </m:ctrlPr>
                      </m:accPr>
                      <m:e>
                        <m:r>
                          <a:rPr lang="en-US" sz="2400" b="0" i="1">
                            <a:latin typeface="Cambria Math" panose="02040503050406030204" pitchFamily="18" charset="0"/>
                          </a:rPr>
                          <m:t>𝑦</m:t>
                        </m:r>
                      </m:e>
                    </m:acc>
                    <m:r>
                      <a:rPr lang="en-US" sz="2400" b="0" i="1" smtClean="0">
                        <a:latin typeface="Cambria Math" panose="02040503050406030204" pitchFamily="18" charset="0"/>
                      </a:rPr>
                      <m:t>=0.1273+0.0672</m:t>
                    </m:r>
                    <m:sSub>
                      <m:sSubPr>
                        <m:ctrlPr>
                          <a:rPr lang="en-US" sz="2400" i="1">
                            <a:latin typeface="Cambria Math" panose="02040503050406030204" pitchFamily="18" charset="0"/>
                            <a:cs typeface="Arial" panose="020B0604020202020204" pitchFamily="34" charset="0"/>
                          </a:rPr>
                        </m:ctrlPr>
                      </m:sSubPr>
                      <m:e>
                        <m:r>
                          <a:rPr lang="en-US" sz="2400" b="0" i="1">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1</m:t>
                        </m:r>
                      </m:sub>
                    </m:sSub>
                    <m:r>
                      <a:rPr lang="en-US" sz="2400" b="0" i="1" smtClean="0">
                        <a:latin typeface="Cambria Math" panose="02040503050406030204" pitchFamily="18" charset="0"/>
                      </a:rPr>
                      <m:t>+0.6900</m:t>
                    </m:r>
                    <m:sSub>
                      <m:sSubPr>
                        <m:ctrlPr>
                          <a:rPr lang="en-US" sz="2400" i="1">
                            <a:latin typeface="Cambria Math" panose="02040503050406030204" pitchFamily="18" charset="0"/>
                            <a:cs typeface="Arial" panose="020B0604020202020204" pitchFamily="34" charset="0"/>
                          </a:rPr>
                        </m:ctrlPr>
                      </m:sSubPr>
                      <m:e>
                        <m:r>
                          <a:rPr lang="en-US" sz="2400" b="0" i="1">
                            <a:latin typeface="Cambria Math" panose="02040503050406030204" pitchFamily="18" charset="0"/>
                            <a:cs typeface="Arial" panose="020B0604020202020204" pitchFamily="34" charset="0"/>
                          </a:rPr>
                          <m:t>𝑥</m:t>
                        </m:r>
                      </m:e>
                      <m:sub>
                        <m:r>
                          <a:rPr lang="en-US" sz="2400" b="0" i="1">
                            <a:latin typeface="Cambria Math" panose="02040503050406030204" pitchFamily="18" charset="0"/>
                            <a:cs typeface="Arial" panose="020B0604020202020204" pitchFamily="34" charset="0"/>
                          </a:rPr>
                          <m:t>2</m:t>
                        </m:r>
                      </m:sub>
                    </m:sSub>
                  </m:oMath>
                </a14:m>
                <a:r>
                  <a:rPr lang="en-US" dirty="0"/>
                  <a:t> </a:t>
                </a:r>
              </a:p>
              <a:p>
                <a:pPr marL="461963" indent="-231775">
                  <a:spcBef>
                    <a:spcPts val="600"/>
                  </a:spcBef>
                  <a:buFont typeface="Arial" panose="020B0604020202020204" pitchFamily="34" charset="0"/>
                  <a:buChar char="•"/>
                </a:pPr>
                <a:r>
                  <a:rPr lang="en-US" dirty="0"/>
                  <a:t>For a fixed number of deliveries, the mean travel time is expected to increase by 0.0672 hours (~4 minutes) when the distance traveled increases by 1 mile.</a:t>
                </a:r>
              </a:p>
              <a:p>
                <a:pPr marL="461963" indent="-231775">
                  <a:spcBef>
                    <a:spcPts val="600"/>
                  </a:spcBef>
                  <a:buFont typeface="Arial" panose="020B0604020202020204" pitchFamily="34" charset="0"/>
                  <a:buChar char="•"/>
                </a:pPr>
                <a:r>
                  <a:rPr lang="en-US" dirty="0"/>
                  <a:t>For a fixed distance traveled, the mean travel time is expected to increase by 0.69 hours (~41 minutes) for each additional delivery.</a:t>
                </a:r>
              </a:p>
              <a:p>
                <a:pPr marL="461963" indent="-231775">
                  <a:spcBef>
                    <a:spcPts val="600"/>
                  </a:spcBef>
                  <a:buFont typeface="Arial" panose="020B0604020202020204" pitchFamily="34" charset="0"/>
                  <a:buChar char="•"/>
                </a:pPr>
                <a:r>
                  <a:rPr lang="en-US" dirty="0"/>
                  <a:t>The interpretation of the estimated y-intercept is not meaningful because it results from extrapolation.</a:t>
                </a:r>
              </a:p>
              <a:p>
                <a:pPr marL="461963" indent="-231775">
                  <a:spcBef>
                    <a:spcPts val="600"/>
                  </a:spcBef>
                  <a:buFont typeface="Arial" panose="020B0604020202020204" pitchFamily="34" charset="0"/>
                  <a:buChar char="•"/>
                </a:pPr>
                <a:r>
                  <a:rPr lang="en-US" dirty="0"/>
                  <a:t>We can now explain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𝑅</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r>
                      <a:rPr lang="en-US" i="1" dirty="0" smtClean="0">
                        <a:latin typeface="Cambria Math" panose="02040503050406030204" pitchFamily="18" charset="0"/>
                      </a:rPr>
                      <m:t>81.73%</m:t>
                    </m:r>
                  </m:oMath>
                </a14:m>
                <a:r>
                  <a:rPr lang="en-US" dirty="0"/>
                  <a:t> of the variability in total travel time.</a:t>
                </a:r>
              </a:p>
            </p:txBody>
          </p:sp>
        </mc:Choice>
        <mc:Fallback xmlns="">
          <p:sp>
            <p:nvSpPr>
              <p:cNvPr id="3" name="Text Placeholder 2">
                <a:extLst>
                  <a:ext uri="{FF2B5EF4-FFF2-40B4-BE49-F238E27FC236}">
                    <a16:creationId xmlns:a16="http://schemas.microsoft.com/office/drawing/2014/main" id="{2F8B00D2-1A5F-05B9-296A-7EE9DA48EA61}"/>
                  </a:ext>
                </a:extLst>
              </p:cNvPr>
              <p:cNvSpPr>
                <a:spLocks noGrp="1" noRot="1" noChangeAspect="1" noMove="1" noResize="1" noEditPoints="1" noAdjustHandles="1" noChangeArrowheads="1" noChangeShapeType="1" noTextEdit="1"/>
              </p:cNvSpPr>
              <p:nvPr>
                <p:ph type="body" sz="quarter" idx="15"/>
              </p:nvPr>
            </p:nvSpPr>
            <p:spPr>
              <a:xfrm>
                <a:off x="740228" y="1210172"/>
                <a:ext cx="10711543" cy="4618136"/>
              </a:xfrm>
              <a:blipFill>
                <a:blip r:embed="rId3"/>
                <a:stretch>
                  <a:fillRect l="-1706" t="-1982" r="-341" b="-2246"/>
                </a:stretch>
              </a:blipFill>
            </p:spPr>
            <p:txBody>
              <a:bodyPr/>
              <a:lstStyle/>
              <a:p>
                <a:r>
                  <a:rPr lang="en-US">
                    <a:noFill/>
                  </a:rPr>
                  <a:t> </a:t>
                </a:r>
              </a:p>
            </p:txBody>
          </p:sp>
        </mc:Fallback>
      </mc:AlternateContent>
    </p:spTree>
    <p:extLst>
      <p:ext uri="{BB962C8B-B14F-4D97-AF65-F5344CB8AC3E}">
        <p14:creationId xmlns:p14="http://schemas.microsoft.com/office/powerpoint/2010/main" val="1427429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CA37B-933A-7DB4-217A-D3529A091931}"/>
              </a:ext>
            </a:extLst>
          </p:cNvPr>
          <p:cNvSpPr>
            <a:spLocks noGrp="1"/>
          </p:cNvSpPr>
          <p:nvPr>
            <p:ph type="title"/>
          </p:nvPr>
        </p:nvSpPr>
        <p:spPr/>
        <p:txBody>
          <a:bodyPr/>
          <a:lstStyle/>
          <a:p>
            <a:r>
              <a:rPr lang="en-US" dirty="0"/>
              <a:t>8.4 Butler Trucking Co. Excel Regression Output</a:t>
            </a:r>
          </a:p>
        </p:txBody>
      </p:sp>
      <p:pic>
        <p:nvPicPr>
          <p:cNvPr id="5" name="Picture Placeholder 4" descr="A screenshot of an Excel sheet shows regression tool output for Butler Trucking with miles and deliveries as independent variables. It includes three tables under summary output. The first table lists the regression statistics. The data are as follows: multiple R, 0.90407397; R square, 0.817349743; adjusted R square, 0.816119775; standard error, 0.829967216; and observations, 300. The data for the second table, ANOVA are listed under the column headers: d f, S S, M S, F, and Significance F. Regression: 2, 915.5160626, 457.7580313, 664.5292419, and 2.2419E-110. Residual: 297, 204.5871374, 0.68884558, blank, and blank. Tota1: 299, 1120.1032, blank, blank, and blank. The data for the third table are listed under the column headers: coefficients, standard error, t stat, P-value, lower 95 percent, upper 95 percent, lower 99.0 percent, and upper 99.0 percent. Intercept: 0.127337137, 0.20520348, 0.620540826, 0.53537766, negative 0.276499931, 0.531174204, negative 0.404649592, and 0.659323866. Miles: 0.067181742, 0.002454979, 27.36551071, 3.5398E-83, 0.062350385, 0.072013099, 0.06081725, and 0.073546235. Deliveries: 0.68999828, 0.029521057, 23.37308852, 2.84826E-69, 0.631901326, 0.748095234, 0.613465414, and 0.766531147. &#10;">
            <a:extLst>
              <a:ext uri="{FF2B5EF4-FFF2-40B4-BE49-F238E27FC236}">
                <a16:creationId xmlns:a16="http://schemas.microsoft.com/office/drawing/2014/main" id="{327A48A6-FACF-D001-BA66-5FEC9E12D77F}"/>
              </a:ext>
            </a:extLst>
          </p:cNvPr>
          <p:cNvPicPr>
            <a:picLocks noGrp="1" noChangeAspect="1"/>
          </p:cNvPicPr>
          <p:nvPr>
            <p:ph type="pic" sz="quarter" idx="10"/>
          </p:nvPr>
        </p:nvPicPr>
        <p:blipFill rotWithShape="1">
          <a:blip r:embed="rId2"/>
          <a:srcRect l="8" r="8"/>
          <a:stretch/>
        </p:blipFill>
        <p:spPr>
          <a:xfrm>
            <a:off x="939434" y="1143000"/>
            <a:ext cx="10313131" cy="4572000"/>
          </a:xfrm>
        </p:spPr>
      </p:pic>
    </p:spTree>
    <p:extLst>
      <p:ext uri="{BB962C8B-B14F-4D97-AF65-F5344CB8AC3E}">
        <p14:creationId xmlns:p14="http://schemas.microsoft.com/office/powerpoint/2010/main" val="297671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CA9E-E9F1-8BE6-960E-24837CA67B23}"/>
              </a:ext>
            </a:extLst>
          </p:cNvPr>
          <p:cNvSpPr>
            <a:spLocks noGrp="1"/>
          </p:cNvSpPr>
          <p:nvPr>
            <p:ph type="title"/>
          </p:nvPr>
        </p:nvSpPr>
        <p:spPr>
          <a:xfrm>
            <a:off x="629809" y="365125"/>
            <a:ext cx="10932381" cy="672105"/>
          </a:xfrm>
        </p:spPr>
        <p:txBody>
          <a:bodyPr/>
          <a:lstStyle/>
          <a:p>
            <a:r>
              <a:rPr lang="en-US" dirty="0"/>
              <a:t>8.4 Graph of the Multiple Linear Regression Equation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54D5EB1-31E0-49A1-2C7F-0B7A0628DAFC}"/>
                  </a:ext>
                </a:extLst>
              </p:cNvPr>
              <p:cNvSpPr>
                <a:spLocks noGrp="1"/>
              </p:cNvSpPr>
              <p:nvPr>
                <p:ph type="body" sz="quarter" idx="15"/>
              </p:nvPr>
            </p:nvSpPr>
            <p:spPr>
              <a:xfrm>
                <a:off x="743576" y="1246753"/>
                <a:ext cx="10610223" cy="788781"/>
              </a:xfrm>
            </p:spPr>
            <p:txBody>
              <a:bodyPr/>
              <a:lstStyle/>
              <a:p>
                <a:r>
                  <a:rPr lang="en-US" dirty="0"/>
                  <a:t>With two independent variables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1</m:t>
                        </m:r>
                      </m:sub>
                    </m:sSub>
                  </m:oMath>
                </a14:m>
                <a:r>
                  <a:rPr lang="en-US" dirty="0"/>
                  <a:t> and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2</m:t>
                        </m:r>
                      </m:sub>
                    </m:sSub>
                  </m:oMath>
                </a14:m>
                <a:r>
                  <a:rPr lang="en-US" dirty="0"/>
                  <a:t>, we now generate a predicted value of </a:t>
                </a:r>
                <a14:m>
                  <m:oMath xmlns:m="http://schemas.openxmlformats.org/officeDocument/2006/math">
                    <m:r>
                      <a:rPr lang="en-US" i="1" dirty="0" smtClean="0">
                        <a:latin typeface="Cambria Math" panose="02040503050406030204" pitchFamily="18" charset="0"/>
                      </a:rPr>
                      <m:t>𝑦</m:t>
                    </m:r>
                  </m:oMath>
                </a14:m>
                <a:r>
                  <a:rPr lang="en-US" dirty="0"/>
                  <a:t> for every combination of values of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i="1">
                            <a:latin typeface="Cambria Math" panose="02040503050406030204" pitchFamily="18" charset="0"/>
                            <a:cs typeface="Arial" panose="020B0604020202020204" pitchFamily="34" charset="0"/>
                          </a:rPr>
                          <m:t>1</m:t>
                        </m:r>
                      </m:sub>
                    </m:sSub>
                  </m:oMath>
                </a14:m>
                <a:r>
                  <a:rPr lang="en-US" dirty="0"/>
                  <a:t> and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i="1">
                            <a:latin typeface="Cambria Math" panose="02040503050406030204" pitchFamily="18" charset="0"/>
                            <a:cs typeface="Arial" panose="020B0604020202020204" pitchFamily="34" charset="0"/>
                          </a:rPr>
                          <m:t>2</m:t>
                        </m:r>
                      </m:sub>
                    </m:sSub>
                  </m:oMath>
                </a14:m>
                <a:r>
                  <a:rPr lang="en-US" dirty="0"/>
                  <a:t>.</a:t>
                </a:r>
              </a:p>
            </p:txBody>
          </p:sp>
        </mc:Choice>
        <mc:Fallback xmlns="">
          <p:sp>
            <p:nvSpPr>
              <p:cNvPr id="3" name="Text Placeholder 2">
                <a:extLst>
                  <a:ext uri="{FF2B5EF4-FFF2-40B4-BE49-F238E27FC236}">
                    <a16:creationId xmlns:a16="http://schemas.microsoft.com/office/drawing/2014/main" id="{E54D5EB1-31E0-49A1-2C7F-0B7A0628DAFC}"/>
                  </a:ext>
                </a:extLst>
              </p:cNvPr>
              <p:cNvSpPr>
                <a:spLocks noGrp="1" noRot="1" noChangeAspect="1" noMove="1" noResize="1" noEditPoints="1" noAdjustHandles="1" noChangeArrowheads="1" noChangeShapeType="1" noTextEdit="1"/>
              </p:cNvSpPr>
              <p:nvPr>
                <p:ph type="body" sz="quarter" idx="15"/>
              </p:nvPr>
            </p:nvSpPr>
            <p:spPr>
              <a:xfrm>
                <a:off x="743576" y="1246753"/>
                <a:ext cx="10610223" cy="788781"/>
              </a:xfrm>
              <a:blipFill>
                <a:blip r:embed="rId3"/>
                <a:stretch>
                  <a:fillRect l="-1782" t="-11628" r="-1437" b="-17054"/>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45A34A0E-57B1-7939-519E-2EB61520B01B}"/>
              </a:ext>
            </a:extLst>
          </p:cNvPr>
          <p:cNvSpPr>
            <a:spLocks noGrp="1"/>
          </p:cNvSpPr>
          <p:nvPr>
            <p:ph type="body" sz="quarter" idx="17"/>
          </p:nvPr>
        </p:nvSpPr>
        <p:spPr>
          <a:xfrm>
            <a:off x="743577" y="2067339"/>
            <a:ext cx="4241891" cy="3812903"/>
          </a:xfrm>
        </p:spPr>
        <p:txBody>
          <a:bodyPr/>
          <a:lstStyle/>
          <a:p>
            <a:pPr marL="684213" indent="-342900">
              <a:buFont typeface="Arial" panose="020B0604020202020204" pitchFamily="34" charset="0"/>
              <a:buChar char="•"/>
            </a:pPr>
            <a:r>
              <a:rPr lang="en-US" dirty="0"/>
              <a:t>Instead of a regression line, we now create a 3-D regression plane.</a:t>
            </a:r>
          </a:p>
          <a:p>
            <a:r>
              <a:rPr lang="en-US" dirty="0"/>
              <a:t>The graph of the estimated regression plane shows the seventh driving assignment for the Butler Trucking Company example.</a:t>
            </a:r>
          </a:p>
          <a:p>
            <a:r>
              <a:rPr lang="en-US" dirty="0"/>
              <a:t>*See notes for details on the interpretation of the graph.</a:t>
            </a:r>
          </a:p>
        </p:txBody>
      </p:sp>
      <p:pic>
        <p:nvPicPr>
          <p:cNvPr id="7" name="Picture Placeholder 6" descr="A three-dimensional graph shows the determination of the regression equation for multiple regression analysis with two independent variables. The axes are number of deliveries, miles, and delivery time. The graph shows a regression plane. Two points are marked on the plane at (3, 75, y-hat_7) and (3, 75, y_7). The distance between the points is marked e_7. &#10;">
            <a:extLst>
              <a:ext uri="{FF2B5EF4-FFF2-40B4-BE49-F238E27FC236}">
                <a16:creationId xmlns:a16="http://schemas.microsoft.com/office/drawing/2014/main" id="{993FD81F-959D-D1A2-7DCB-A56A0AD0DA5C}"/>
              </a:ext>
            </a:extLst>
          </p:cNvPr>
          <p:cNvPicPr>
            <a:picLocks noGrp="1" noChangeAspect="1"/>
          </p:cNvPicPr>
          <p:nvPr>
            <p:ph type="pic" sz="quarter" idx="16"/>
          </p:nvPr>
        </p:nvPicPr>
        <p:blipFill rotWithShape="1">
          <a:blip r:embed="rId4"/>
          <a:srcRect l="20" r="20"/>
          <a:stretch/>
        </p:blipFill>
        <p:spPr>
          <a:xfrm>
            <a:off x="5096786" y="2087217"/>
            <a:ext cx="6104908" cy="3709536"/>
          </a:xfrm>
        </p:spPr>
      </p:pic>
    </p:spTree>
    <p:extLst>
      <p:ext uri="{BB962C8B-B14F-4D97-AF65-F5344CB8AC3E}">
        <p14:creationId xmlns:p14="http://schemas.microsoft.com/office/powerpoint/2010/main" val="3947841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62D1-1D48-C429-7ADB-79E72E4FC8C7}"/>
              </a:ext>
            </a:extLst>
          </p:cNvPr>
          <p:cNvSpPr>
            <a:spLocks noGrp="1"/>
          </p:cNvSpPr>
          <p:nvPr>
            <p:ph type="title"/>
          </p:nvPr>
        </p:nvSpPr>
        <p:spPr/>
        <p:txBody>
          <a:bodyPr/>
          <a:lstStyle/>
          <a:p>
            <a:r>
              <a:rPr lang="en-US" dirty="0"/>
              <a:t>8.5 Conditions for Valid Inference in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6BBD4CC-FB78-E20A-B61F-63E6C41C224C}"/>
                  </a:ext>
                </a:extLst>
              </p:cNvPr>
              <p:cNvSpPr>
                <a:spLocks noGrp="1"/>
              </p:cNvSpPr>
              <p:nvPr>
                <p:ph type="body" sz="quarter" idx="15"/>
              </p:nvPr>
            </p:nvSpPr>
            <p:spPr>
              <a:xfrm>
                <a:off x="740228" y="1174805"/>
                <a:ext cx="10711543" cy="4508389"/>
              </a:xfrm>
            </p:spPr>
            <p:txBody>
              <a:bodyPr/>
              <a:lstStyle/>
              <a:p>
                <a:r>
                  <a:rPr lang="en-US" dirty="0"/>
                  <a:t>Given a multiple linear regression model expressed as</a:t>
                </a:r>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i="1">
                            <a:latin typeface="Cambria Math" panose="02040503050406030204" pitchFamily="18" charset="0"/>
                            <a:cs typeface="Arial" panose="020B0604020202020204" pitchFamily="34" charset="0"/>
                          </a:rPr>
                        </m:ctrlPr>
                      </m:sSubPr>
                      <m:e>
                        <m:r>
                          <a:rPr lang="en-US" b="0" i="1">
                            <a:latin typeface="Cambria Math" panose="02040503050406030204" pitchFamily="18" charset="0"/>
                            <a:cs typeface="Arial" panose="020B0604020202020204" pitchFamily="34" charset="0"/>
                          </a:rPr>
                          <m:t>𝑥</m:t>
                        </m:r>
                      </m:e>
                      <m:sub>
                        <m:r>
                          <a:rPr lang="en-US" b="0" i="1">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sSub>
                      <m:sSubPr>
                        <m:ctrlPr>
                          <a:rPr lang="en-US" i="1">
                            <a:latin typeface="Cambria Math" panose="02040503050406030204" pitchFamily="18" charset="0"/>
                            <a:cs typeface="Arial" panose="020B0604020202020204" pitchFamily="34" charset="0"/>
                          </a:rPr>
                        </m:ctrlPr>
                      </m:sSubPr>
                      <m:e>
                        <m:r>
                          <a:rPr lang="en-US" b="0" i="1">
                            <a:latin typeface="Cambria Math" panose="02040503050406030204" pitchFamily="18" charset="0"/>
                            <a:cs typeface="Arial" panose="020B0604020202020204" pitchFamily="34" charset="0"/>
                          </a:rPr>
                          <m:t>𝑥</m:t>
                        </m:r>
                      </m:e>
                      <m:sub>
                        <m:r>
                          <a:rPr lang="en-US" b="0" i="1">
                            <a:latin typeface="Cambria Math" panose="02040503050406030204" pitchFamily="18" charset="0"/>
                            <a:cs typeface="Arial" panose="020B0604020202020204" pitchFamily="34" charset="0"/>
                          </a:rPr>
                          <m:t>2</m:t>
                        </m:r>
                      </m:sub>
                    </m:sSub>
                    <m:r>
                      <a:rPr lang="en-US" b="0" i="1">
                        <a:latin typeface="Cambria Math" panose="02040503050406030204" pitchFamily="18" charset="0"/>
                      </a:rPr>
                      <m:t>+</m:t>
                    </m:r>
                    <m:r>
                      <m:rPr>
                        <m:nor/>
                      </m:rPr>
                      <a:rPr lang="en-US">
                        <a:latin typeface="Cambria Math" panose="02040503050406030204" pitchFamily="18" charset="0"/>
                        <a:cs typeface="Arial" panose="020B0604020202020204" pitchFamily="34"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𝑞</m:t>
                        </m:r>
                      </m:sub>
                    </m:sSub>
                    <m:sSub>
                      <m:sSubPr>
                        <m:ctrlPr>
                          <a:rPr lang="en-US" i="1">
                            <a:latin typeface="Cambria Math" panose="02040503050406030204" pitchFamily="18" charset="0"/>
                            <a:cs typeface="Arial" panose="020B0604020202020204" pitchFamily="34" charset="0"/>
                          </a:rPr>
                        </m:ctrlPr>
                      </m:sSubPr>
                      <m:e>
                        <m:r>
                          <a:rPr lang="en-US" b="0"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𝑞</m:t>
                        </m:r>
                      </m:sub>
                    </m:sSub>
                    <m:r>
                      <a:rPr lang="en-US" b="0" i="1">
                        <a:latin typeface="Cambria Math" panose="02040503050406030204" pitchFamily="18" charset="0"/>
                      </a:rPr>
                      <m:t>+</m:t>
                    </m:r>
                    <m:r>
                      <a:rPr lang="en-US" i="1" dirty="0">
                        <a:latin typeface="Cambria Math" panose="02040503050406030204" pitchFamily="18" charset="0"/>
                      </a:rPr>
                      <m:t>𝜀</m:t>
                    </m:r>
                  </m:oMath>
                </a14:m>
                <a:r>
                  <a:rPr lang="en-US" dirty="0"/>
                  <a:t> </a:t>
                </a:r>
              </a:p>
              <a:p>
                <a:r>
                  <a:rPr lang="en-US" dirty="0"/>
                  <a:t>The least squares method is used to develop estimates of the model parameters resulting in the estimated multiple linear regression equation.</a:t>
                </a:r>
              </a:p>
              <a:p>
                <a:pPr algn="ctr"/>
                <a14:m>
                  <m:oMath xmlns:m="http://schemas.openxmlformats.org/officeDocument/2006/math">
                    <m:acc>
                      <m:accPr>
                        <m:chr m:val="̂"/>
                        <m:ctrlPr>
                          <a:rPr lang="en-US" sz="2400" i="1" smtClean="0">
                            <a:latin typeface="Cambria Math" panose="02040503050406030204" pitchFamily="18" charset="0"/>
                          </a:rPr>
                        </m:ctrlPr>
                      </m:accPr>
                      <m:e>
                        <m:r>
                          <a:rPr lang="en-US" sz="2400" b="0" i="1">
                            <a:latin typeface="Cambria Math" panose="02040503050406030204" pitchFamily="18" charset="0"/>
                          </a:rPr>
                          <m:t>𝑦</m:t>
                        </m:r>
                      </m:e>
                    </m:acc>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cs typeface="Arial" panose="020B0604020202020204" pitchFamily="34" charset="0"/>
                          </a:rPr>
                        </m:ctrlPr>
                      </m:sSubPr>
                      <m:e>
                        <m:r>
                          <a:rPr lang="en-US" sz="2400" b="0" i="1">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a:latin typeface="Cambria Math" panose="02040503050406030204" pitchFamily="18" charset="0"/>
                          </a:rPr>
                          <m:t>2</m:t>
                        </m:r>
                      </m:sub>
                    </m:sSub>
                    <m:sSub>
                      <m:sSubPr>
                        <m:ctrlPr>
                          <a:rPr lang="en-US" sz="2400" i="1">
                            <a:latin typeface="Cambria Math" panose="02040503050406030204" pitchFamily="18" charset="0"/>
                            <a:cs typeface="Arial" panose="020B0604020202020204" pitchFamily="34" charset="0"/>
                          </a:rPr>
                        </m:ctrlPr>
                      </m:sSubPr>
                      <m:e>
                        <m:r>
                          <a:rPr lang="en-US" sz="2400" b="0" i="1">
                            <a:latin typeface="Cambria Math" panose="02040503050406030204" pitchFamily="18" charset="0"/>
                            <a:cs typeface="Arial" panose="020B0604020202020204" pitchFamily="34" charset="0"/>
                          </a:rPr>
                          <m:t>𝑥</m:t>
                        </m:r>
                      </m:e>
                      <m:sub>
                        <m:r>
                          <a:rPr lang="en-US" sz="2400" b="0" i="1">
                            <a:latin typeface="Cambria Math" panose="02040503050406030204" pitchFamily="18" charset="0"/>
                            <a:cs typeface="Arial" panose="020B0604020202020204" pitchFamily="34" charset="0"/>
                          </a:rPr>
                          <m:t>2</m:t>
                        </m:r>
                      </m:sub>
                    </m:sSub>
                    <m:r>
                      <a:rPr lang="en-US" sz="2400" b="0" i="1">
                        <a:latin typeface="Cambria Math" panose="02040503050406030204" pitchFamily="18" charset="0"/>
                      </a:rPr>
                      <m:t>+</m:t>
                    </m:r>
                    <m:r>
                      <m:rPr>
                        <m:nor/>
                      </m:rPr>
                      <a:rPr lang="en-US" sz="2400">
                        <a:latin typeface="Cambria Math" panose="02040503050406030204" pitchFamily="18" charset="0"/>
                        <a:cs typeface="Arial" panose="020B0604020202020204" pitchFamily="34" charset="0"/>
                      </a:rPr>
                      <m:t>…</m:t>
                    </m:r>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rPr>
                          <m:t>𝑞</m:t>
                        </m:r>
                      </m:sub>
                    </m:sSub>
                    <m:sSub>
                      <m:sSubPr>
                        <m:ctrlPr>
                          <a:rPr lang="en-US" sz="2400" i="1">
                            <a:latin typeface="Cambria Math" panose="02040503050406030204" pitchFamily="18" charset="0"/>
                            <a:cs typeface="Arial" panose="020B0604020202020204" pitchFamily="34" charset="0"/>
                          </a:rPr>
                        </m:ctrlPr>
                      </m:sSubPr>
                      <m:e>
                        <m:r>
                          <a:rPr lang="en-US" sz="2400" b="0" i="1">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𝑞</m:t>
                        </m:r>
                      </m:sub>
                    </m:sSub>
                  </m:oMath>
                </a14:m>
                <a:r>
                  <a:rPr lang="en-US" dirty="0"/>
                  <a:t> </a:t>
                </a:r>
              </a:p>
              <a:p>
                <a:r>
                  <a:rPr lang="en-US" dirty="0"/>
                  <a:t>The validity of inferences depends on the two conditions about the error term</a:t>
                </a:r>
                <a14:m>
                  <m:oMath xmlns:m="http://schemas.openxmlformats.org/officeDocument/2006/math">
                    <m:r>
                      <a:rPr lang="en-US" b="0" i="0" dirty="0" smtClean="0">
                        <a:latin typeface="Cambria Math" panose="02040503050406030204" pitchFamily="18" charset="0"/>
                      </a:rPr>
                      <m:t> </m:t>
                    </m:r>
                    <m:r>
                      <a:rPr lang="en-US" i="1" dirty="0">
                        <a:latin typeface="Cambria Math" panose="02040503050406030204" pitchFamily="18" charset="0"/>
                      </a:rPr>
                      <m:t>𝜀</m:t>
                    </m:r>
                  </m:oMath>
                </a14:m>
                <a:r>
                  <a:rPr lang="en-US" dirty="0"/>
                  <a:t>.</a:t>
                </a:r>
              </a:p>
              <a:p>
                <a:pPr marL="914400" indent="-457200">
                  <a:buFont typeface="+mj-lt"/>
                  <a:buAutoNum type="arabicPeriod"/>
                </a:pPr>
                <a:r>
                  <a:rPr lang="en-US" dirty="0"/>
                  <a:t>For any given combination of values of the independent variables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𝑞</m:t>
                        </m:r>
                      </m:sub>
                    </m:sSub>
                  </m:oMath>
                </a14:m>
                <a:r>
                  <a:rPr lang="en-US" dirty="0"/>
                  <a:t>, the population of potential error terms </a:t>
                </a:r>
                <a14:m>
                  <m:oMath xmlns:m="http://schemas.openxmlformats.org/officeDocument/2006/math">
                    <m:r>
                      <a:rPr lang="en-US" i="1" dirty="0">
                        <a:latin typeface="Cambria Math" panose="02040503050406030204" pitchFamily="18" charset="0"/>
                      </a:rPr>
                      <m:t>𝜀</m:t>
                    </m:r>
                  </m:oMath>
                </a14:m>
                <a:r>
                  <a:rPr lang="en-US" dirty="0"/>
                  <a:t> is normally distributed with a mean of 0 and a constant variance.</a:t>
                </a:r>
              </a:p>
              <a:p>
                <a:pPr marL="914400" indent="-457200">
                  <a:buFont typeface="+mj-lt"/>
                  <a:buAutoNum type="arabicPeriod"/>
                </a:pPr>
                <a:r>
                  <a:rPr lang="en-US" dirty="0"/>
                  <a:t>The values of </a:t>
                </a:r>
                <a14:m>
                  <m:oMath xmlns:m="http://schemas.openxmlformats.org/officeDocument/2006/math">
                    <m:r>
                      <a:rPr lang="en-US" i="1" dirty="0">
                        <a:latin typeface="Cambria Math" panose="02040503050406030204" pitchFamily="18" charset="0"/>
                      </a:rPr>
                      <m:t>𝜀</m:t>
                    </m:r>
                    <m:r>
                      <a:rPr lang="en-US" i="1" dirty="0">
                        <a:latin typeface="Cambria Math" panose="02040503050406030204" pitchFamily="18" charset="0"/>
                      </a:rPr>
                      <m:t> </m:t>
                    </m:r>
                  </m:oMath>
                </a14:m>
                <a:r>
                  <a:rPr lang="en-US" dirty="0"/>
                  <a:t>are statistically independent.</a:t>
                </a:r>
              </a:p>
            </p:txBody>
          </p:sp>
        </mc:Choice>
        <mc:Fallback xmlns="">
          <p:sp>
            <p:nvSpPr>
              <p:cNvPr id="3" name="Text Placeholder 2">
                <a:extLst>
                  <a:ext uri="{FF2B5EF4-FFF2-40B4-BE49-F238E27FC236}">
                    <a16:creationId xmlns:a16="http://schemas.microsoft.com/office/drawing/2014/main" id="{56BBD4CC-FB78-E20A-B61F-63E6C41C224C}"/>
                  </a:ext>
                </a:extLst>
              </p:cNvPr>
              <p:cNvSpPr>
                <a:spLocks noGrp="1" noRot="1" noChangeAspect="1" noMove="1" noResize="1" noEditPoints="1" noAdjustHandles="1" noChangeArrowheads="1" noChangeShapeType="1" noTextEdit="1"/>
              </p:cNvSpPr>
              <p:nvPr>
                <p:ph type="body" sz="quarter" idx="15"/>
              </p:nvPr>
            </p:nvSpPr>
            <p:spPr>
              <a:xfrm>
                <a:off x="740228" y="1174805"/>
                <a:ext cx="10711543" cy="4508389"/>
              </a:xfrm>
              <a:blipFill>
                <a:blip r:embed="rId2"/>
                <a:stretch>
                  <a:fillRect l="-1706" t="-2030" r="-1138" b="-4195"/>
                </a:stretch>
              </a:blipFill>
            </p:spPr>
            <p:txBody>
              <a:bodyPr/>
              <a:lstStyle/>
              <a:p>
                <a:r>
                  <a:rPr lang="en-US">
                    <a:noFill/>
                  </a:rPr>
                  <a:t> </a:t>
                </a:r>
              </a:p>
            </p:txBody>
          </p:sp>
        </mc:Fallback>
      </mc:AlternateContent>
    </p:spTree>
    <p:extLst>
      <p:ext uri="{BB962C8B-B14F-4D97-AF65-F5344CB8AC3E}">
        <p14:creationId xmlns:p14="http://schemas.microsoft.com/office/powerpoint/2010/main" val="1178773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D205-BE07-7BD1-4BD1-3B75B515EECD}"/>
              </a:ext>
            </a:extLst>
          </p:cNvPr>
          <p:cNvSpPr>
            <a:spLocks noGrp="1"/>
          </p:cNvSpPr>
          <p:nvPr>
            <p:ph type="title"/>
          </p:nvPr>
        </p:nvSpPr>
        <p:spPr/>
        <p:txBody>
          <a:bodyPr/>
          <a:lstStyle/>
          <a:p>
            <a:r>
              <a:rPr lang="en-US" dirty="0"/>
              <a:t>8.5 Illustration of the Conditions for Valid Inference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7EAD782-1BEF-8B54-4B84-FA918EDDCE49}"/>
                  </a:ext>
                </a:extLst>
              </p:cNvPr>
              <p:cNvSpPr>
                <a:spLocks noGrp="1"/>
              </p:cNvSpPr>
              <p:nvPr>
                <p:ph type="body" sz="quarter" idx="15"/>
              </p:nvPr>
            </p:nvSpPr>
            <p:spPr>
              <a:xfrm>
                <a:off x="743578" y="1421219"/>
                <a:ext cx="5052620" cy="4412512"/>
              </a:xfrm>
            </p:spPr>
            <p:txBody>
              <a:bodyPr/>
              <a:lstStyle/>
              <a:p>
                <a:r>
                  <a:rPr lang="en-US" dirty="0"/>
                  <a:t>The value of </a:t>
                </a: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err="1" smtClean="0">
                        <a:latin typeface="Cambria Math" panose="02040503050406030204" pitchFamily="18" charset="0"/>
                      </a:rPr>
                      <m:t>𝑦</m:t>
                    </m:r>
                    <m:r>
                      <a:rPr lang="en-US" i="1" dirty="0" err="1" smtClean="0">
                        <a:latin typeface="Cambria Math" panose="02040503050406030204" pitchFamily="18" charset="0"/>
                      </a:rPr>
                      <m:t>|</m:t>
                    </m:r>
                    <m:r>
                      <a:rPr lang="en-US" i="1" dirty="0" err="1" smtClean="0">
                        <a:latin typeface="Cambria Math" panose="02040503050406030204" pitchFamily="18" charset="0"/>
                      </a:rPr>
                      <m:t>𝑥</m:t>
                    </m:r>
                    <m:r>
                      <a:rPr lang="en-US" i="1" dirty="0" smtClean="0">
                        <a:latin typeface="Cambria Math" panose="02040503050406030204" pitchFamily="18" charset="0"/>
                      </a:rPr>
                      <m:t>)</m:t>
                    </m:r>
                  </m:oMath>
                </a14:m>
                <a:r>
                  <a:rPr lang="en-US" dirty="0"/>
                  <a:t> changes linearly according to the specific value of </a:t>
                </a:r>
                <a14:m>
                  <m:oMath xmlns:m="http://schemas.openxmlformats.org/officeDocument/2006/math">
                    <m:r>
                      <a:rPr lang="en-US" i="1" dirty="0" smtClean="0">
                        <a:latin typeface="Cambria Math" panose="02040503050406030204" pitchFamily="18" charset="0"/>
                      </a:rPr>
                      <m:t>𝑥</m:t>
                    </m:r>
                  </m:oMath>
                </a14:m>
                <a:r>
                  <a:rPr lang="en-US" dirty="0"/>
                  <a:t> considered, and so the mean error is zero at each value of </a:t>
                </a:r>
                <a14:m>
                  <m:oMath xmlns:m="http://schemas.openxmlformats.org/officeDocument/2006/math">
                    <m:r>
                      <a:rPr lang="en-US" i="1" dirty="0" smtClean="0">
                        <a:latin typeface="Cambria Math" panose="02040503050406030204" pitchFamily="18" charset="0"/>
                      </a:rPr>
                      <m:t>𝑥</m:t>
                    </m:r>
                  </m:oMath>
                </a14:m>
                <a:r>
                  <a:rPr lang="en-US" dirty="0"/>
                  <a:t>.</a:t>
                </a:r>
              </a:p>
              <a:p>
                <a:r>
                  <a:rPr lang="en-US" dirty="0"/>
                  <a:t>The error term </a:t>
                </a:r>
                <a14:m>
                  <m:oMath xmlns:m="http://schemas.openxmlformats.org/officeDocument/2006/math">
                    <m:r>
                      <a:rPr lang="en-US" i="1" dirty="0" smtClean="0">
                        <a:latin typeface="Cambria Math" panose="02040503050406030204" pitchFamily="18" charset="0"/>
                      </a:rPr>
                      <m:t>𝜀</m:t>
                    </m:r>
                  </m:oMath>
                </a14:m>
                <a:r>
                  <a:rPr lang="en-US" dirty="0"/>
                  <a:t> and hence the dependent variable </a:t>
                </a:r>
                <a14:m>
                  <m:oMath xmlns:m="http://schemas.openxmlformats.org/officeDocument/2006/math">
                    <m:r>
                      <a:rPr lang="en-US" i="1" dirty="0" smtClean="0">
                        <a:latin typeface="Cambria Math" panose="02040503050406030204" pitchFamily="18" charset="0"/>
                      </a:rPr>
                      <m:t>𝑦</m:t>
                    </m:r>
                  </m:oMath>
                </a14:m>
                <a:r>
                  <a:rPr lang="en-US" dirty="0"/>
                  <a:t> are normally distributed with the same variance.</a:t>
                </a:r>
              </a:p>
              <a:p>
                <a:r>
                  <a:rPr lang="en-US" dirty="0"/>
                  <a:t>The specific value of the error term </a:t>
                </a:r>
                <a14:m>
                  <m:oMath xmlns:m="http://schemas.openxmlformats.org/officeDocument/2006/math">
                    <m:r>
                      <a:rPr lang="en-US" i="1" dirty="0" smtClean="0">
                        <a:latin typeface="Cambria Math" panose="02040503050406030204" pitchFamily="18" charset="0"/>
                      </a:rPr>
                      <m:t>𝜀</m:t>
                    </m:r>
                  </m:oMath>
                </a14:m>
                <a:r>
                  <a:rPr lang="en-US" dirty="0"/>
                  <a:t> at any particular point depends on whether the actual value of </a:t>
                </a:r>
                <a14:m>
                  <m:oMath xmlns:m="http://schemas.openxmlformats.org/officeDocument/2006/math">
                    <m:r>
                      <a:rPr lang="en-US" i="1" dirty="0" smtClean="0">
                        <a:latin typeface="Cambria Math" panose="02040503050406030204" pitchFamily="18" charset="0"/>
                      </a:rPr>
                      <m:t>𝑦</m:t>
                    </m:r>
                  </m:oMath>
                </a14:m>
                <a:r>
                  <a:rPr lang="en-US" dirty="0"/>
                  <a:t> is greater or less than </a:t>
                </a: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err="1" smtClean="0">
                        <a:latin typeface="Cambria Math" panose="02040503050406030204" pitchFamily="18" charset="0"/>
                      </a:rPr>
                      <m:t>𝑦</m:t>
                    </m:r>
                    <m:r>
                      <a:rPr lang="en-US" i="1" dirty="0" err="1" smtClean="0">
                        <a:latin typeface="Cambria Math" panose="02040503050406030204" pitchFamily="18" charset="0"/>
                      </a:rPr>
                      <m:t>|</m:t>
                    </m:r>
                    <m:r>
                      <a:rPr lang="en-US" i="1" dirty="0" err="1" smtClean="0">
                        <a:latin typeface="Cambria Math" panose="02040503050406030204" pitchFamily="18" charset="0"/>
                      </a:rPr>
                      <m:t>𝑥</m:t>
                    </m:r>
                    <m:r>
                      <a:rPr lang="en-US" i="1" dirty="0" smtClean="0">
                        <a:latin typeface="Cambria Math" panose="02040503050406030204" pitchFamily="18" charset="0"/>
                      </a:rPr>
                      <m:t>)</m:t>
                    </m:r>
                  </m:oMath>
                </a14:m>
                <a:r>
                  <a:rPr lang="en-US" dirty="0"/>
                  <a:t>.</a:t>
                </a:r>
              </a:p>
              <a:p>
                <a:endParaRPr lang="en-US" dirty="0"/>
              </a:p>
            </p:txBody>
          </p:sp>
        </mc:Choice>
        <mc:Fallback xmlns="">
          <p:sp>
            <p:nvSpPr>
              <p:cNvPr id="3" name="Text Placeholder 2">
                <a:extLst>
                  <a:ext uri="{FF2B5EF4-FFF2-40B4-BE49-F238E27FC236}">
                    <a16:creationId xmlns:a16="http://schemas.microsoft.com/office/drawing/2014/main" id="{D7EAD782-1BEF-8B54-4B84-FA918EDDCE49}"/>
                  </a:ext>
                </a:extLst>
              </p:cNvPr>
              <p:cNvSpPr>
                <a:spLocks noGrp="1" noRot="1" noChangeAspect="1" noMove="1" noResize="1" noEditPoints="1" noAdjustHandles="1" noChangeArrowheads="1" noChangeShapeType="1" noTextEdit="1"/>
              </p:cNvSpPr>
              <p:nvPr>
                <p:ph type="body" sz="quarter" idx="15"/>
              </p:nvPr>
            </p:nvSpPr>
            <p:spPr>
              <a:xfrm>
                <a:off x="743578" y="1421219"/>
                <a:ext cx="5052620" cy="4412512"/>
              </a:xfrm>
              <a:blipFill>
                <a:blip r:embed="rId2"/>
                <a:stretch>
                  <a:fillRect l="-3739" t="-1934" r="-3619"/>
                </a:stretch>
              </a:blipFill>
            </p:spPr>
            <p:txBody>
              <a:bodyPr/>
              <a:lstStyle/>
              <a:p>
                <a:r>
                  <a:rPr lang="en-US">
                    <a:noFill/>
                  </a:rPr>
                  <a:t> </a:t>
                </a:r>
              </a:p>
            </p:txBody>
          </p:sp>
        </mc:Fallback>
      </mc:AlternateContent>
      <p:pic>
        <p:nvPicPr>
          <p:cNvPr id="6" name="Picture Placeholder 5" descr="A graph depicts the conditions for valid reference in the regression model. There are four distribution curves, plotted over y for x = 0, 10, 20, and 30. The mean of all curves is b_0, at the center of the distribution. The line, with the equation y-hat = b_0 + b_1 x, passes through b_0 of all distributions. Note: the distribution of y has the same shape at each x value.&#10;">
            <a:extLst>
              <a:ext uri="{FF2B5EF4-FFF2-40B4-BE49-F238E27FC236}">
                <a16:creationId xmlns:a16="http://schemas.microsoft.com/office/drawing/2014/main" id="{703F67DA-9C05-16E3-56B2-1A7FE7F43E7B}"/>
              </a:ext>
            </a:extLst>
          </p:cNvPr>
          <p:cNvPicPr>
            <a:picLocks noGrp="1" noChangeAspect="1"/>
          </p:cNvPicPr>
          <p:nvPr>
            <p:ph type="pic" sz="quarter" idx="16"/>
          </p:nvPr>
        </p:nvPicPr>
        <p:blipFill rotWithShape="1">
          <a:blip r:embed="rId3"/>
          <a:srcRect t="8" b="8"/>
          <a:stretch/>
        </p:blipFill>
        <p:spPr>
          <a:xfrm>
            <a:off x="5796198" y="1421219"/>
            <a:ext cx="5424339" cy="4572000"/>
          </a:xfrm>
        </p:spPr>
      </p:pic>
    </p:spTree>
    <p:extLst>
      <p:ext uri="{BB962C8B-B14F-4D97-AF65-F5344CB8AC3E}">
        <p14:creationId xmlns:p14="http://schemas.microsoft.com/office/powerpoint/2010/main" val="1562691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8DC02-E7D9-5DD7-AE1F-53E01FE7518D}"/>
              </a:ext>
            </a:extLst>
          </p:cNvPr>
          <p:cNvSpPr>
            <a:spLocks noGrp="1"/>
          </p:cNvSpPr>
          <p:nvPr>
            <p:ph type="title"/>
          </p:nvPr>
        </p:nvSpPr>
        <p:spPr/>
        <p:txBody>
          <a:bodyPr/>
          <a:lstStyle/>
          <a:p>
            <a:r>
              <a:rPr lang="en-US" dirty="0"/>
              <a:t>8.5 Scatter Chart of the Residuals</a:t>
            </a:r>
          </a:p>
        </p:txBody>
      </p:sp>
      <p:sp>
        <p:nvSpPr>
          <p:cNvPr id="5" name="Text Placeholder 4">
            <a:extLst>
              <a:ext uri="{FF2B5EF4-FFF2-40B4-BE49-F238E27FC236}">
                <a16:creationId xmlns:a16="http://schemas.microsoft.com/office/drawing/2014/main" id="{707B1951-48EB-4FFC-CF63-E2CA000331E9}"/>
              </a:ext>
            </a:extLst>
          </p:cNvPr>
          <p:cNvSpPr>
            <a:spLocks noGrp="1"/>
          </p:cNvSpPr>
          <p:nvPr>
            <p:ph type="body" sz="quarter" idx="15"/>
          </p:nvPr>
        </p:nvSpPr>
        <p:spPr>
          <a:xfrm>
            <a:off x="764841" y="1246751"/>
            <a:ext cx="10494336" cy="2083884"/>
          </a:xfrm>
        </p:spPr>
        <p:txBody>
          <a:bodyPr/>
          <a:lstStyle/>
          <a:p>
            <a:r>
              <a:rPr lang="en-US" dirty="0"/>
              <a:t>A simple scatter chart of the residuals is an extremely effective method for assessing whether the error term conditions are violated.</a:t>
            </a:r>
          </a:p>
          <a:p>
            <a:r>
              <a:rPr lang="en-US" dirty="0"/>
              <a:t>The example to the right displays a random error pattern for a scatter chart of residuals versus the predicted values of the dependent variable.</a:t>
            </a:r>
          </a:p>
          <a:p>
            <a:r>
              <a:rPr lang="en-US" dirty="0"/>
              <a:t>For proper inference, the scatter chart must exhibit a random pattern with</a:t>
            </a:r>
          </a:p>
        </p:txBody>
      </p:sp>
      <p:sp>
        <p:nvSpPr>
          <p:cNvPr id="7" name="Text Placeholder 6">
            <a:extLst>
              <a:ext uri="{FF2B5EF4-FFF2-40B4-BE49-F238E27FC236}">
                <a16:creationId xmlns:a16="http://schemas.microsoft.com/office/drawing/2014/main" id="{4A92AA36-EAB4-EF0F-B0DD-B01B273E978E}"/>
              </a:ext>
            </a:extLst>
          </p:cNvPr>
          <p:cNvSpPr>
            <a:spLocks noGrp="1"/>
          </p:cNvSpPr>
          <p:nvPr>
            <p:ph type="body" sz="quarter" idx="17"/>
          </p:nvPr>
        </p:nvSpPr>
        <p:spPr>
          <a:xfrm>
            <a:off x="751527" y="3330635"/>
            <a:ext cx="5537955" cy="2518764"/>
          </a:xfrm>
        </p:spPr>
        <p:txBody>
          <a:bodyPr/>
          <a:lstStyle/>
          <a:p>
            <a:pPr marL="684213" indent="-398463">
              <a:buFont typeface="Arial" panose="020B0604020202020204" pitchFamily="34" charset="0"/>
              <a:buChar char="•"/>
            </a:pPr>
            <a:r>
              <a:rPr lang="en-US" dirty="0"/>
              <a:t>residuals centered around zero,</a:t>
            </a:r>
          </a:p>
          <a:p>
            <a:pPr marL="684213" indent="-398463">
              <a:buFont typeface="Arial" panose="020B0604020202020204" pitchFamily="34" charset="0"/>
              <a:buChar char="•"/>
            </a:pPr>
            <a:r>
              <a:rPr lang="en-US" dirty="0"/>
              <a:t>a constant spread of the residuals throughout, and</a:t>
            </a:r>
          </a:p>
          <a:p>
            <a:pPr marL="684213" indent="-398463">
              <a:buFont typeface="Arial" panose="020B0604020202020204" pitchFamily="34" charset="0"/>
              <a:buChar char="•"/>
            </a:pPr>
            <a:r>
              <a:rPr lang="en-US" dirty="0"/>
              <a:t>residuals symmetrically distributed with the values near zero occurring more frequently than those outside.</a:t>
            </a:r>
          </a:p>
          <a:p>
            <a:endParaRPr lang="en-US" dirty="0"/>
          </a:p>
          <a:p>
            <a:endParaRPr lang="en-US" dirty="0"/>
          </a:p>
        </p:txBody>
      </p:sp>
      <p:pic>
        <p:nvPicPr>
          <p:cNvPr id="9" name="Picture Placeholder 8" descr="A scatter chart of residuals and predicted values of the dependent variable. The horizontal axis is labeled y-hat and the vertical axis is labeled e. The dots on the plot are scattered randomly. &#10;">
            <a:extLst>
              <a:ext uri="{FF2B5EF4-FFF2-40B4-BE49-F238E27FC236}">
                <a16:creationId xmlns:a16="http://schemas.microsoft.com/office/drawing/2014/main" id="{89369385-5987-8FCB-EFB8-5BD491914025}"/>
              </a:ext>
            </a:extLst>
          </p:cNvPr>
          <p:cNvPicPr>
            <a:picLocks noGrp="1" noChangeAspect="1"/>
          </p:cNvPicPr>
          <p:nvPr>
            <p:ph type="pic" sz="quarter" idx="16"/>
          </p:nvPr>
        </p:nvPicPr>
        <p:blipFill rotWithShape="1">
          <a:blip r:embed="rId2"/>
          <a:srcRect t="19" b="19"/>
          <a:stretch/>
        </p:blipFill>
        <p:spPr>
          <a:xfrm>
            <a:off x="6423625" y="3251123"/>
            <a:ext cx="4520089" cy="2518764"/>
          </a:xfrm>
        </p:spPr>
      </p:pic>
    </p:spTree>
    <p:extLst>
      <p:ext uri="{BB962C8B-B14F-4D97-AF65-F5344CB8AC3E}">
        <p14:creationId xmlns:p14="http://schemas.microsoft.com/office/powerpoint/2010/main" val="587400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3402-D3A4-1F2E-0842-25934030B389}"/>
              </a:ext>
            </a:extLst>
          </p:cNvPr>
          <p:cNvSpPr>
            <a:spLocks noGrp="1"/>
          </p:cNvSpPr>
          <p:nvPr>
            <p:ph type="title"/>
          </p:nvPr>
        </p:nvSpPr>
        <p:spPr/>
        <p:txBody>
          <a:bodyPr/>
          <a:lstStyle/>
          <a:p>
            <a:r>
              <a:rPr lang="en-US" dirty="0"/>
              <a:t>8.5 Common Error Term Violations</a:t>
            </a:r>
          </a:p>
        </p:txBody>
      </p:sp>
      <p:sp>
        <p:nvSpPr>
          <p:cNvPr id="3" name="Text Placeholder 2">
            <a:extLst>
              <a:ext uri="{FF2B5EF4-FFF2-40B4-BE49-F238E27FC236}">
                <a16:creationId xmlns:a16="http://schemas.microsoft.com/office/drawing/2014/main" id="{A2103CFB-1C64-8D53-582C-FBA953960EB3}"/>
              </a:ext>
            </a:extLst>
          </p:cNvPr>
          <p:cNvSpPr>
            <a:spLocks noGrp="1"/>
          </p:cNvSpPr>
          <p:nvPr>
            <p:ph type="body" sz="quarter" idx="15"/>
          </p:nvPr>
        </p:nvSpPr>
        <p:spPr>
          <a:xfrm>
            <a:off x="743579" y="1443562"/>
            <a:ext cx="1920524" cy="4419865"/>
          </a:xfrm>
        </p:spPr>
        <p:txBody>
          <a:bodyPr/>
          <a:lstStyle/>
          <a:p>
            <a:endParaRPr lang="en-US" dirty="0"/>
          </a:p>
          <a:p>
            <a:pPr>
              <a:spcBef>
                <a:spcPts val="2400"/>
              </a:spcBef>
            </a:pPr>
            <a:r>
              <a:rPr lang="en-US" dirty="0"/>
              <a:t>Non-constant spread</a:t>
            </a:r>
          </a:p>
          <a:p>
            <a:endParaRPr lang="en-US" dirty="0"/>
          </a:p>
          <a:p>
            <a:endParaRPr lang="en-US" dirty="0"/>
          </a:p>
          <a:p>
            <a:endParaRPr lang="en-US" dirty="0"/>
          </a:p>
          <a:p>
            <a:pPr>
              <a:spcBef>
                <a:spcPts val="1800"/>
              </a:spcBef>
            </a:pPr>
            <a:r>
              <a:rPr lang="en-US" dirty="0"/>
              <a:t>Non-normal residuals</a:t>
            </a:r>
          </a:p>
        </p:txBody>
      </p:sp>
      <p:pic>
        <p:nvPicPr>
          <p:cNvPr id="7" name="Picture Placeholder 6" descr="Four scatter charts of residuals from four regressions. In the first three charts, the horizontal axis is labeled x and the vertical axis is labeled e. The first chart (a) shows plots scattered from the center 0 forming a C-shape. The plots above 0 on the horizontal axis exhibit weak positive correlation and the plots below 0 on the horizontal axis exhibit weak negative correlation. The second chart (b) shows the plots scattered in U-shape and it exhibits a strong non-linear correlation. The third chart (c) shows negative plots distributed close to 0 and positive plots distributed far from 0. The fourth chart (d) shows the horizontal axis labeled t and the vertical axis labeled e. The chart exhibits a distinct pattern.&#10;">
            <a:extLst>
              <a:ext uri="{FF2B5EF4-FFF2-40B4-BE49-F238E27FC236}">
                <a16:creationId xmlns:a16="http://schemas.microsoft.com/office/drawing/2014/main" id="{5664C838-E5FB-0142-EB20-BB30961F2A54}"/>
              </a:ext>
            </a:extLst>
          </p:cNvPr>
          <p:cNvPicPr>
            <a:picLocks noGrp="1" noChangeAspect="1"/>
          </p:cNvPicPr>
          <p:nvPr>
            <p:ph type="pic" sz="quarter" idx="16"/>
          </p:nvPr>
        </p:nvPicPr>
        <p:blipFill rotWithShape="1">
          <a:blip r:embed="rId2"/>
          <a:srcRect t="2" b="2"/>
          <a:stretch/>
        </p:blipFill>
        <p:spPr>
          <a:xfrm>
            <a:off x="2664102" y="1428572"/>
            <a:ext cx="6018469" cy="4572000"/>
          </a:xfrm>
        </p:spPr>
      </p:pic>
      <p:sp>
        <p:nvSpPr>
          <p:cNvPr id="5" name="Text Placeholder 4">
            <a:extLst>
              <a:ext uri="{FF2B5EF4-FFF2-40B4-BE49-F238E27FC236}">
                <a16:creationId xmlns:a16="http://schemas.microsoft.com/office/drawing/2014/main" id="{7D8666FF-9A40-F70C-48B3-97B7ED560C4D}"/>
              </a:ext>
            </a:extLst>
          </p:cNvPr>
          <p:cNvSpPr>
            <a:spLocks noGrp="1"/>
          </p:cNvSpPr>
          <p:nvPr>
            <p:ph type="body" sz="quarter" idx="17"/>
          </p:nvPr>
        </p:nvSpPr>
        <p:spPr>
          <a:xfrm>
            <a:off x="8762337" y="1413582"/>
            <a:ext cx="2599415" cy="4571999"/>
          </a:xfrm>
        </p:spPr>
        <p:txBody>
          <a:bodyPr/>
          <a:lstStyle/>
          <a:p>
            <a:endParaRPr lang="en-US" dirty="0"/>
          </a:p>
          <a:p>
            <a:pPr>
              <a:spcBef>
                <a:spcPts val="4200"/>
              </a:spcBef>
            </a:pPr>
            <a:r>
              <a:rPr lang="en-US" dirty="0"/>
              <a:t>Nonlinear pattern</a:t>
            </a:r>
          </a:p>
          <a:p>
            <a:endParaRPr lang="en-US" dirty="0"/>
          </a:p>
          <a:p>
            <a:endParaRPr lang="en-US" dirty="0"/>
          </a:p>
          <a:p>
            <a:endParaRPr lang="en-US" dirty="0"/>
          </a:p>
          <a:p>
            <a:endParaRPr lang="en-US" dirty="0"/>
          </a:p>
          <a:p>
            <a:pPr>
              <a:spcBef>
                <a:spcPts val="300"/>
              </a:spcBef>
            </a:pPr>
            <a:r>
              <a:rPr lang="en-US" dirty="0"/>
              <a:t>Non-independent residuals</a:t>
            </a:r>
          </a:p>
        </p:txBody>
      </p:sp>
    </p:spTree>
    <p:extLst>
      <p:ext uri="{BB962C8B-B14F-4D97-AF65-F5344CB8AC3E}">
        <p14:creationId xmlns:p14="http://schemas.microsoft.com/office/powerpoint/2010/main" val="3528389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01ED-EFA0-4AED-AD41-B1BC5043F1A7}"/>
              </a:ext>
            </a:extLst>
          </p:cNvPr>
          <p:cNvSpPr>
            <a:spLocks noGrp="1"/>
          </p:cNvSpPr>
          <p:nvPr>
            <p:ph type="title"/>
          </p:nvPr>
        </p:nvSpPr>
        <p:spPr/>
        <p:txBody>
          <a:bodyPr/>
          <a:lstStyle/>
          <a:p>
            <a:r>
              <a:rPr lang="en-US" dirty="0"/>
              <a:t>Learning Objectives (1 of 2)</a:t>
            </a:r>
          </a:p>
        </p:txBody>
      </p:sp>
      <p:sp>
        <p:nvSpPr>
          <p:cNvPr id="4" name="Text Placeholder 3">
            <a:extLst>
              <a:ext uri="{FF2B5EF4-FFF2-40B4-BE49-F238E27FC236}">
                <a16:creationId xmlns:a16="http://schemas.microsoft.com/office/drawing/2014/main" id="{C9A0ABD4-C052-4227-B2EE-3395C907212B}"/>
              </a:ext>
            </a:extLst>
          </p:cNvPr>
          <p:cNvSpPr>
            <a:spLocks noGrp="1"/>
          </p:cNvSpPr>
          <p:nvPr>
            <p:ph type="body" sz="quarter" idx="15"/>
          </p:nvPr>
        </p:nvSpPr>
        <p:spPr>
          <a:xfrm>
            <a:off x="740228" y="1143700"/>
            <a:ext cx="10711543" cy="4716411"/>
          </a:xfrm>
        </p:spPr>
        <p:txBody>
          <a:bodyPr/>
          <a:lstStyle/>
          <a:p>
            <a:pPr marL="1828800" indent="-1371600"/>
            <a:r>
              <a:rPr lang="en-US" sz="2200" b="0" i="0" dirty="0">
                <a:effectLst/>
                <a:latin typeface="Arial" panose="020B0604020202020204" pitchFamily="34" charset="0"/>
              </a:rPr>
              <a:t>After completing this chapter, you will be able to:</a:t>
            </a:r>
          </a:p>
          <a:p>
            <a:pPr marL="1828800" indent="-1371600"/>
            <a:r>
              <a:rPr lang="en-US" sz="2200" dirty="0"/>
              <a:t>LO 8-1 	Construct an estimated simple linear regression model that estimates how a dependent variable is related to an independent variable.</a:t>
            </a:r>
          </a:p>
          <a:p>
            <a:pPr marL="1828800" indent="-1371600"/>
            <a:r>
              <a:rPr lang="en-US" sz="2200" dirty="0"/>
              <a:t>LO 8-2 	Construct an estimated multiple linear regression model that estimates how a dependent variable is related to multiple independent variables.</a:t>
            </a:r>
          </a:p>
          <a:p>
            <a:pPr marL="1828800" indent="-1371600"/>
            <a:r>
              <a:rPr lang="en-US" sz="2200" dirty="0"/>
              <a:t>LO 8-3 	Compute and interpret the estimated coefficient of determination for a linear regression model.</a:t>
            </a:r>
          </a:p>
          <a:p>
            <a:pPr marL="1828800" indent="-1371600"/>
            <a:r>
              <a:rPr lang="en-US" sz="2200" dirty="0"/>
              <a:t>LO 8-4 	Assess whether the conditions necessary for valid inference in a least squares linear regression model are satisfied and test hypotheses about the parameters.</a:t>
            </a:r>
          </a:p>
          <a:p>
            <a:pPr marL="1828800" indent="-1371600"/>
            <a:r>
              <a:rPr lang="en-US" sz="2200" dirty="0"/>
              <a:t>LO 8-5 	Test hypotheses about the parameters of a linear regression model and interpret the results of these hypotheses tests.</a:t>
            </a:r>
          </a:p>
        </p:txBody>
      </p:sp>
    </p:spTree>
    <p:extLst>
      <p:ext uri="{BB962C8B-B14F-4D97-AF65-F5344CB8AC3E}">
        <p14:creationId xmlns:p14="http://schemas.microsoft.com/office/powerpoint/2010/main" val="2243578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0375-0804-3D47-B593-6C9CB48506CF}"/>
              </a:ext>
            </a:extLst>
          </p:cNvPr>
          <p:cNvSpPr>
            <a:spLocks noGrp="1"/>
          </p:cNvSpPr>
          <p:nvPr>
            <p:ph type="title"/>
          </p:nvPr>
        </p:nvSpPr>
        <p:spPr/>
        <p:txBody>
          <a:bodyPr/>
          <a:lstStyle/>
          <a:p>
            <a:r>
              <a:rPr lang="en-US" dirty="0"/>
              <a:t>8.5 Excel Residual Plots for the Butler Trucking Co.</a:t>
            </a:r>
          </a:p>
        </p:txBody>
      </p:sp>
      <p:sp>
        <p:nvSpPr>
          <p:cNvPr id="3" name="Text Placeholder 2">
            <a:extLst>
              <a:ext uri="{FF2B5EF4-FFF2-40B4-BE49-F238E27FC236}">
                <a16:creationId xmlns:a16="http://schemas.microsoft.com/office/drawing/2014/main" id="{ABE7113F-98D2-0A49-7F21-75277930C599}"/>
              </a:ext>
            </a:extLst>
          </p:cNvPr>
          <p:cNvSpPr>
            <a:spLocks noGrp="1"/>
          </p:cNvSpPr>
          <p:nvPr>
            <p:ph type="body" sz="quarter" idx="15"/>
          </p:nvPr>
        </p:nvSpPr>
        <p:spPr>
          <a:xfrm>
            <a:off x="743575" y="1252440"/>
            <a:ext cx="5242697" cy="348047"/>
          </a:xfrm>
        </p:spPr>
        <p:txBody>
          <a:bodyPr/>
          <a:lstStyle/>
          <a:p>
            <a:r>
              <a:rPr lang="en-US" dirty="0"/>
              <a:t>Residuals vs. Miles</a:t>
            </a:r>
          </a:p>
        </p:txBody>
      </p:sp>
      <p:pic>
        <p:nvPicPr>
          <p:cNvPr id="9" name="Picture Placeholder 8" descr="Residual plot for the Butler trucking company titled, miles residual plot. The horizontal axis representing miles ranges from 20 to 120, in increments of 20. The vertical axis residual ranges from negative 2.0 to 2.5, in increments of 0.5. The data are as follows. For 40 miles, the plot is scattered between negative 1.8 and 1.7. For 45 miles, the plot is scattered between negative 1.5 and 1.75. For 50 miles, the plot is scattered between negative 1.75 and 1.8. For 55 miles, the plot is scattered between negative 1.1 and 1.9. For 60 miles, the plot is scattered between negative 1.0 and 1.1. For 65 miles, the plot is scattered between negative 1.65 and 1.55. For 70 miles, the plot is scattered between negative 1.25 and 1.65. For 75 miles, the plot is scattered between negative 1.5 and 1.4. For 80 miles, the plot is scattered between negative 1.1 and 1.25. For 85 miles, the plot is scattered between negative 1.5 and 1.85. For 90 miles, the plot is scattered between negative 1.45 and 1.45. For 95 miles, the plot is scattered between negative 0.95 and 1.65. For 100 miles, the plot is scattered between negative 1.65 and 1.95. The plot is more concentrated toward zero residuals. ">
            <a:extLst>
              <a:ext uri="{FF2B5EF4-FFF2-40B4-BE49-F238E27FC236}">
                <a16:creationId xmlns:a16="http://schemas.microsoft.com/office/drawing/2014/main" id="{789A0C53-7ABB-4252-D4FD-CEE44923B682}"/>
              </a:ext>
            </a:extLst>
          </p:cNvPr>
          <p:cNvPicPr>
            <a:picLocks noGrp="1" noChangeAspect="1"/>
          </p:cNvPicPr>
          <p:nvPr>
            <p:ph type="pic" sz="quarter" idx="10"/>
          </p:nvPr>
        </p:nvPicPr>
        <p:blipFill rotWithShape="1">
          <a:blip r:embed="rId3"/>
          <a:srcRect t="17" b="17"/>
          <a:stretch/>
        </p:blipFill>
        <p:spPr>
          <a:xfrm>
            <a:off x="733425" y="1704672"/>
            <a:ext cx="5257800" cy="3240018"/>
          </a:xfrm>
        </p:spPr>
      </p:pic>
      <p:sp>
        <p:nvSpPr>
          <p:cNvPr id="5" name="Text Placeholder 4">
            <a:extLst>
              <a:ext uri="{FF2B5EF4-FFF2-40B4-BE49-F238E27FC236}">
                <a16:creationId xmlns:a16="http://schemas.microsoft.com/office/drawing/2014/main" id="{DE8969A1-03BF-3640-E8EF-60584AE52770}"/>
              </a:ext>
            </a:extLst>
          </p:cNvPr>
          <p:cNvSpPr>
            <a:spLocks noGrp="1"/>
          </p:cNvSpPr>
          <p:nvPr>
            <p:ph type="body" sz="quarter" idx="17"/>
          </p:nvPr>
        </p:nvSpPr>
        <p:spPr>
          <a:xfrm>
            <a:off x="6096001" y="1252440"/>
            <a:ext cx="5257800" cy="348047"/>
          </a:xfrm>
        </p:spPr>
        <p:txBody>
          <a:bodyPr/>
          <a:lstStyle/>
          <a:p>
            <a:r>
              <a:rPr lang="en-US" dirty="0"/>
              <a:t>Residuals vs. Deliveries</a:t>
            </a:r>
          </a:p>
        </p:txBody>
      </p:sp>
      <p:pic>
        <p:nvPicPr>
          <p:cNvPr id="11" name="Picture Placeholder 10" descr="Residual plot for the Butler trucking company titled deliveries residual plot. The horizontal axis representing deliveries ranges from 1 to 7, in increments of 1. The vertical axis representing residual ranges from negative 2.0 to 2.5, in increments of 0.5. The data are as follows. For 1, the plot is scattered between negative 1.1 and 1.5. For 2, the plot is scattered between negative 1.75 and 2.0. For 3, the plot is scattered between negative 1.8 and 1.55. For 4, the plot is scattered between negative 1.75 and 1.7. For 5, the plot is scattered between negative 1.5 and 1.9. For 6, the plot is scattered between negative 1.5 and 1.85. All data are approximate.">
            <a:extLst>
              <a:ext uri="{FF2B5EF4-FFF2-40B4-BE49-F238E27FC236}">
                <a16:creationId xmlns:a16="http://schemas.microsoft.com/office/drawing/2014/main" id="{93F35957-2D23-B012-DF08-2251FB1C18AA}"/>
              </a:ext>
            </a:extLst>
          </p:cNvPr>
          <p:cNvPicPr>
            <a:picLocks noGrp="1" noChangeAspect="1"/>
          </p:cNvPicPr>
          <p:nvPr>
            <p:ph type="pic" sz="quarter" idx="16"/>
          </p:nvPr>
        </p:nvPicPr>
        <p:blipFill rotWithShape="1">
          <a:blip r:embed="rId4"/>
          <a:srcRect t="17" b="17"/>
          <a:stretch/>
        </p:blipFill>
        <p:spPr>
          <a:xfrm>
            <a:off x="6094249" y="1656966"/>
            <a:ext cx="5257800" cy="3240018"/>
          </a:xfrm>
        </p:spPr>
      </p:pic>
      <p:sp>
        <p:nvSpPr>
          <p:cNvPr id="7" name="Text Placeholder 6">
            <a:extLst>
              <a:ext uri="{FF2B5EF4-FFF2-40B4-BE49-F238E27FC236}">
                <a16:creationId xmlns:a16="http://schemas.microsoft.com/office/drawing/2014/main" id="{D8F74B2B-FFDC-D2B6-BDF3-A32E201C77CE}"/>
              </a:ext>
            </a:extLst>
          </p:cNvPr>
          <p:cNvSpPr>
            <a:spLocks noGrp="1"/>
          </p:cNvSpPr>
          <p:nvPr>
            <p:ph type="body" sz="quarter" idx="11"/>
          </p:nvPr>
        </p:nvSpPr>
        <p:spPr>
          <a:xfrm>
            <a:off x="743575" y="5052836"/>
            <a:ext cx="10722260" cy="827135"/>
          </a:xfrm>
        </p:spPr>
        <p:txBody>
          <a:bodyPr/>
          <a:lstStyle/>
          <a:p>
            <a:pPr>
              <a:spcBef>
                <a:spcPts val="600"/>
              </a:spcBef>
            </a:pPr>
            <a:r>
              <a:rPr lang="en-US" sz="2400" dirty="0"/>
              <a:t>Both Residual plots show valid conditions for inference. In Excel, select the </a:t>
            </a:r>
            <a:r>
              <a:rPr lang="en-US" sz="2400" b="1" dirty="0"/>
              <a:t>Residual Plots </a:t>
            </a:r>
            <a:r>
              <a:rPr lang="en-US" sz="2400" dirty="0"/>
              <a:t>option in the </a:t>
            </a:r>
            <a:r>
              <a:rPr lang="en-US" sz="2400" b="1" dirty="0"/>
              <a:t>Residuals</a:t>
            </a:r>
            <a:r>
              <a:rPr lang="en-US" sz="2400" dirty="0"/>
              <a:t> area of the </a:t>
            </a:r>
            <a:r>
              <a:rPr lang="en-US" sz="2400" b="1" dirty="0"/>
              <a:t>Regression</a:t>
            </a:r>
            <a:r>
              <a:rPr lang="en-US" sz="2400" dirty="0"/>
              <a:t> dialog box.</a:t>
            </a:r>
          </a:p>
        </p:txBody>
      </p:sp>
    </p:spTree>
    <p:extLst>
      <p:ext uri="{BB962C8B-B14F-4D97-AF65-F5344CB8AC3E}">
        <p14:creationId xmlns:p14="http://schemas.microsoft.com/office/powerpoint/2010/main" val="2749979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76B6-9289-D72F-C654-6B95B7C84F0B}"/>
              </a:ext>
            </a:extLst>
          </p:cNvPr>
          <p:cNvSpPr>
            <a:spLocks noGrp="1"/>
          </p:cNvSpPr>
          <p:nvPr>
            <p:ph type="title"/>
          </p:nvPr>
        </p:nvSpPr>
        <p:spPr>
          <a:xfrm>
            <a:off x="731334" y="365125"/>
            <a:ext cx="10729332" cy="672105"/>
          </a:xfrm>
        </p:spPr>
        <p:txBody>
          <a:bodyPr/>
          <a:lstStyle/>
          <a:p>
            <a:r>
              <a:rPr lang="en-US" dirty="0"/>
              <a:t>8.5 Scatter Chart of Residuals vs. Predicted Variable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66A9B87-6893-E19E-93C7-EF5B49C0030C}"/>
                  </a:ext>
                </a:extLst>
              </p:cNvPr>
              <p:cNvSpPr>
                <a:spLocks noGrp="1"/>
              </p:cNvSpPr>
              <p:nvPr>
                <p:ph type="body" sz="quarter" idx="15"/>
              </p:nvPr>
            </p:nvSpPr>
            <p:spPr>
              <a:xfrm>
                <a:off x="743576" y="1319917"/>
                <a:ext cx="3279783" cy="4475424"/>
              </a:xfrm>
            </p:spPr>
            <p:txBody>
              <a:bodyPr/>
              <a:lstStyle/>
              <a:p>
                <a:r>
                  <a:rPr lang="en-US" dirty="0"/>
                  <a:t>A scatter chart of the residuals against the predicted values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is also commonly used.</a:t>
                </a:r>
              </a:p>
              <a:p>
                <a:r>
                  <a:rPr lang="en-US" dirty="0"/>
                  <a:t>The scatter chart to the right for the Butler Trucking Company data shows valid conditions for inference.</a:t>
                </a:r>
              </a:p>
              <a:p>
                <a:r>
                  <a:rPr lang="en-US" dirty="0"/>
                  <a:t>See notes to create the data and this chart in Excel.</a:t>
                </a:r>
              </a:p>
            </p:txBody>
          </p:sp>
        </mc:Choice>
        <mc:Fallback xmlns="">
          <p:sp>
            <p:nvSpPr>
              <p:cNvPr id="3" name="Text Placeholder 2">
                <a:extLst>
                  <a:ext uri="{FF2B5EF4-FFF2-40B4-BE49-F238E27FC236}">
                    <a16:creationId xmlns:a16="http://schemas.microsoft.com/office/drawing/2014/main" id="{D66A9B87-6893-E19E-93C7-EF5B49C0030C}"/>
                  </a:ext>
                </a:extLst>
              </p:cNvPr>
              <p:cNvSpPr>
                <a:spLocks noGrp="1" noRot="1" noChangeAspect="1" noMove="1" noResize="1" noEditPoints="1" noAdjustHandles="1" noChangeArrowheads="1" noChangeShapeType="1" noTextEdit="1"/>
              </p:cNvSpPr>
              <p:nvPr>
                <p:ph type="body" sz="quarter" idx="15"/>
              </p:nvPr>
            </p:nvSpPr>
            <p:spPr>
              <a:xfrm>
                <a:off x="743576" y="1319917"/>
                <a:ext cx="3279783" cy="4475424"/>
              </a:xfrm>
              <a:blipFill>
                <a:blip r:embed="rId3"/>
                <a:stretch>
                  <a:fillRect l="-5762" t="-2044" r="-6506" b="-5722"/>
                </a:stretch>
              </a:blipFill>
            </p:spPr>
            <p:txBody>
              <a:bodyPr/>
              <a:lstStyle/>
              <a:p>
                <a:r>
                  <a:rPr lang="en-US">
                    <a:noFill/>
                  </a:rPr>
                  <a:t> </a:t>
                </a:r>
              </a:p>
            </p:txBody>
          </p:sp>
        </mc:Fallback>
      </mc:AlternateContent>
      <p:pic>
        <p:nvPicPr>
          <p:cNvPr id="6" name="Picture Placeholder 5" descr="A residual plot against the predicted values y-hat. The horizontal axis representing the predicted values of the dependent variable ranges from 0 to 12, in increments of 2. The y-axis representing residual ranges from negative 2.0 to 2.5, in increments of 0.5. The plots are scattered randomly between 3.5 to 11 on the horizontal axis and negative 1.8 to 2.0 on the vertical axis. The plots are more scattered toward the zero residual. All data are approximate. &#10;">
            <a:extLst>
              <a:ext uri="{FF2B5EF4-FFF2-40B4-BE49-F238E27FC236}">
                <a16:creationId xmlns:a16="http://schemas.microsoft.com/office/drawing/2014/main" id="{FD3B6A23-A48B-EEF2-39BB-E4A615265CE4}"/>
              </a:ext>
            </a:extLst>
          </p:cNvPr>
          <p:cNvPicPr>
            <a:picLocks noGrp="1" noChangeAspect="1"/>
          </p:cNvPicPr>
          <p:nvPr>
            <p:ph type="pic" sz="quarter" idx="16"/>
          </p:nvPr>
        </p:nvPicPr>
        <p:blipFill rotWithShape="1">
          <a:blip r:embed="rId4"/>
          <a:srcRect l="9" r="9"/>
          <a:stretch/>
        </p:blipFill>
        <p:spPr>
          <a:xfrm>
            <a:off x="4142630" y="1354362"/>
            <a:ext cx="7211170" cy="4406533"/>
          </a:xfrm>
        </p:spPr>
      </p:pic>
    </p:spTree>
    <p:extLst>
      <p:ext uri="{BB962C8B-B14F-4D97-AF65-F5344CB8AC3E}">
        <p14:creationId xmlns:p14="http://schemas.microsoft.com/office/powerpoint/2010/main" val="2554890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D7BF-C012-4BEC-8F65-9E08ED0C7F38}"/>
              </a:ext>
            </a:extLst>
          </p:cNvPr>
          <p:cNvSpPr>
            <a:spLocks noGrp="1"/>
          </p:cNvSpPr>
          <p:nvPr>
            <p:ph type="title"/>
          </p:nvPr>
        </p:nvSpPr>
        <p:spPr>
          <a:xfrm>
            <a:off x="659956" y="365125"/>
            <a:ext cx="10860819" cy="672105"/>
          </a:xfrm>
        </p:spPr>
        <p:txBody>
          <a:bodyPr/>
          <a:lstStyle/>
          <a:p>
            <a:r>
              <a:rPr lang="en-US" dirty="0"/>
              <a:t>8.5 </a:t>
            </a:r>
            <a:r>
              <a:rPr lang="en-US" i="1" dirty="0"/>
              <a:t>t</a:t>
            </a:r>
            <a:r>
              <a:rPr lang="en-US" dirty="0"/>
              <a:t> Test for Individual Significance</a:t>
            </a:r>
            <a:endParaRPr lang="en-US" i="1"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BEC8BB-8104-4C26-9140-469D3A662CF8}"/>
                  </a:ext>
                </a:extLst>
              </p:cNvPr>
              <p:cNvSpPr>
                <a:spLocks noGrp="1"/>
              </p:cNvSpPr>
              <p:nvPr>
                <p:ph type="body" sz="quarter" idx="15"/>
              </p:nvPr>
            </p:nvSpPr>
            <p:spPr>
              <a:xfrm>
                <a:off x="699496" y="1107595"/>
                <a:ext cx="10781737" cy="4778954"/>
              </a:xfrm>
            </p:spPr>
            <p:txBody>
              <a:bodyPr/>
              <a:lstStyle/>
              <a:p>
                <a:pPr>
                  <a:spcBef>
                    <a:spcPts val="600"/>
                  </a:spcBef>
                  <a:spcAft>
                    <a:spcPts val="0"/>
                  </a:spcAft>
                </a:pPr>
                <a:r>
                  <a:rPr lang="en-US" dirty="0">
                    <a:latin typeface="Arial" panose="020B0604020202020204" pitchFamily="34" charset="0"/>
                    <a:cs typeface="Arial" panose="020B0604020202020204" pitchFamily="34" charset="0"/>
                  </a:rPr>
                  <a:t>In a multiple regression model with </a:t>
                </a:r>
                <a:r>
                  <a:rPr lang="en-US" i="1" dirty="0">
                    <a:latin typeface="Arial" panose="020B0604020202020204" pitchFamily="34" charset="0"/>
                    <a:cs typeface="Arial" panose="020B0604020202020204" pitchFamily="34" charset="0"/>
                  </a:rPr>
                  <a:t>p</a:t>
                </a:r>
                <a:r>
                  <a:rPr lang="en-US" dirty="0">
                    <a:latin typeface="Arial" panose="020B0604020202020204" pitchFamily="34" charset="0"/>
                    <a:cs typeface="Arial" panose="020B0604020202020204" pitchFamily="34" charset="0"/>
                  </a:rPr>
                  <a:t> independent variables, for each parameter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𝑞</m:t>
                    </m:r>
                  </m:oMath>
                </a14:m>
                <a:r>
                  <a:rPr lang="en-US" dirty="0">
                    <a:latin typeface="Arial" panose="020B0604020202020204" pitchFamily="34" charset="0"/>
                    <a:cs typeface="Arial" panose="020B0604020202020204" pitchFamily="34" charset="0"/>
                  </a:rPr>
                  <a:t>), we use a </a:t>
                </a:r>
                <a:r>
                  <a:rPr lang="en-US" b="1" i="1" dirty="0">
                    <a:solidFill>
                      <a:srgbClr val="0070C0"/>
                    </a:solidFill>
                    <a:latin typeface="Arial" panose="020B0604020202020204" pitchFamily="34" charset="0"/>
                    <a:cs typeface="Arial" panose="020B0604020202020204" pitchFamily="34" charset="0"/>
                  </a:rPr>
                  <a:t>t</a:t>
                </a:r>
                <a:r>
                  <a:rPr lang="en-US" b="1" dirty="0">
                    <a:solidFill>
                      <a:srgbClr val="0070C0"/>
                    </a:solidFill>
                    <a:latin typeface="Arial" panose="020B0604020202020204" pitchFamily="34" charset="0"/>
                    <a:cs typeface="Arial" panose="020B0604020202020204" pitchFamily="34" charset="0"/>
                  </a:rPr>
                  <a:t> test</a:t>
                </a:r>
                <a:r>
                  <a:rPr lang="en-US" dirty="0">
                    <a:latin typeface="Arial" panose="020B0604020202020204" pitchFamily="34" charset="0"/>
                    <a:cs typeface="Arial" panose="020B0604020202020204" pitchFamily="34" charset="0"/>
                  </a:rPr>
                  <a:t> to test the hypothesis that parameter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b="0" i="1">
                            <a:latin typeface="Cambria Math" panose="02040503050406030204" pitchFamily="18" charset="0"/>
                            <a:ea typeface="Cambria Math" panose="02040503050406030204" pitchFamily="18" charset="0"/>
                            <a:cs typeface="Arial" panose="020B0604020202020204" pitchFamily="34" charset="0"/>
                          </a:rPr>
                          <m:t>𝛽</m:t>
                        </m:r>
                      </m:e>
                      <m:sub>
                        <m:r>
                          <a:rPr lang="en-US" b="0" i="1">
                            <a:latin typeface="Cambria Math" panose="02040503050406030204" pitchFamily="18" charset="0"/>
                            <a:cs typeface="Arial" panose="020B0604020202020204" pitchFamily="34" charset="0"/>
                          </a:rPr>
                          <m:t>𝑗</m:t>
                        </m:r>
                      </m:sub>
                    </m:sSub>
                  </m:oMath>
                </a14:m>
                <a:r>
                  <a:rPr lang="en-US" dirty="0">
                    <a:latin typeface="Arial" panose="020B0604020202020204" pitchFamily="34" charset="0"/>
                    <a:cs typeface="Arial" panose="020B0604020202020204" pitchFamily="34" charset="0"/>
                  </a:rPr>
                  <a:t> is zero.</a:t>
                </a:r>
              </a:p>
              <a:p>
                <a:pPr algn="ctr">
                  <a:spcBef>
                    <a:spcPts val="600"/>
                  </a:spcBef>
                  <a:spcAft>
                    <a:spcPts val="0"/>
                  </a:spcAft>
                </a:pPr>
                <a14:m>
                  <m:oMath xmlns:m="http://schemas.openxmlformats.org/officeDocument/2006/math">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𝑯</m:t>
                        </m:r>
                      </m:e>
                      <m:sub>
                        <m:r>
                          <a:rPr lang="en-US" b="1" i="1" smtClean="0">
                            <a:latin typeface="Cambria Math" panose="02040503050406030204" pitchFamily="18" charset="0"/>
                            <a:cs typeface="Arial" panose="020B0604020202020204" pitchFamily="34" charset="0"/>
                          </a:rPr>
                          <m:t>𝟎</m:t>
                        </m:r>
                      </m:sub>
                    </m:sSub>
                    <m:r>
                      <a:rPr lang="en-US" b="1" i="1" smtClean="0">
                        <a:latin typeface="Cambria Math" panose="02040503050406030204" pitchFamily="18" charset="0"/>
                        <a:cs typeface="Arial" panose="020B0604020202020204" pitchFamily="34" charset="0"/>
                      </a:rPr>
                      <m:t>: </m:t>
                    </m:r>
                    <m:sSub>
                      <m:sSubPr>
                        <m:ctrlPr>
                          <a:rPr lang="en-US" b="1" i="1" smtClean="0">
                            <a:latin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𝜷</m:t>
                        </m:r>
                      </m:e>
                      <m:sub>
                        <m:r>
                          <a:rPr lang="en-US" b="1" i="1" smtClean="0">
                            <a:latin typeface="Cambria Math" panose="02040503050406030204" pitchFamily="18" charset="0"/>
                            <a:cs typeface="Arial" panose="020B0604020202020204" pitchFamily="34" charset="0"/>
                          </a:rPr>
                          <m:t>𝒋</m:t>
                        </m:r>
                      </m:sub>
                    </m:sSub>
                    <m:r>
                      <a:rPr lang="en-US" b="1" i="1" smtClean="0">
                        <a:latin typeface="Cambria Math" panose="02040503050406030204" pitchFamily="18" charset="0"/>
                        <a:cs typeface="Arial" panose="020B0604020202020204" pitchFamily="34" charset="0"/>
                      </a:rPr>
                      <m:t>=</m:t>
                    </m:r>
                    <m:r>
                      <a:rPr lang="en-US" b="1" i="1">
                        <a:latin typeface="Cambria Math" panose="02040503050406030204" pitchFamily="18" charset="0"/>
                        <a:cs typeface="Arial" panose="020B0604020202020204" pitchFamily="34" charset="0"/>
                      </a:rPr>
                      <m:t>𝟎</m:t>
                    </m:r>
                  </m:oMath>
                </a14:m>
                <a:r>
                  <a:rPr lang="en-US" b="1" dirty="0">
                    <a:latin typeface="Arial" panose="020B0604020202020204" pitchFamily="34" charset="0"/>
                    <a:cs typeface="Arial" panose="020B0604020202020204" pitchFamily="34" charset="0"/>
                  </a:rPr>
                  <a:t> </a:t>
                </a:r>
              </a:p>
              <a:p>
                <a:pPr algn="ctr">
                  <a:spcBef>
                    <a:spcPts val="600"/>
                  </a:spcBef>
                  <a:spcAft>
                    <a:spcPts val="0"/>
                  </a:spcAft>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𝑯</m:t>
                          </m:r>
                        </m:e>
                        <m:sub>
                          <m:r>
                            <a:rPr lang="en-US" b="1" i="1" smtClean="0">
                              <a:latin typeface="Cambria Math" panose="02040503050406030204" pitchFamily="18" charset="0"/>
                              <a:cs typeface="Arial" panose="020B0604020202020204" pitchFamily="34" charset="0"/>
                            </a:rPr>
                            <m:t>𝒂</m:t>
                          </m:r>
                        </m:sub>
                      </m:sSub>
                      <m:r>
                        <a:rPr lang="en-US" b="1" i="1" smtClean="0">
                          <a:latin typeface="Cambria Math" panose="02040503050406030204" pitchFamily="18" charset="0"/>
                          <a:cs typeface="Arial" panose="020B0604020202020204" pitchFamily="34" charset="0"/>
                        </a:rPr>
                        <m:t>: </m:t>
                      </m:r>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𝜷</m:t>
                          </m:r>
                        </m:e>
                        <m:sub>
                          <m:r>
                            <a:rPr lang="en-US" b="1" i="1" smtClean="0">
                              <a:latin typeface="Cambria Math" panose="02040503050406030204" pitchFamily="18" charset="0"/>
                              <a:cs typeface="Arial" panose="020B0604020202020204" pitchFamily="34" charset="0"/>
                            </a:rPr>
                            <m:t>𝒋</m:t>
                          </m:r>
                        </m:sub>
                      </m:sSub>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1">
                          <a:latin typeface="Cambria Math" panose="02040503050406030204" pitchFamily="18" charset="0"/>
                          <a:cs typeface="Arial" panose="020B0604020202020204" pitchFamily="34" charset="0"/>
                        </a:rPr>
                        <m:t>𝟎</m:t>
                      </m:r>
                    </m:oMath>
                  </m:oMathPara>
                </a14:m>
                <a:endParaRPr lang="en-US" dirty="0">
                  <a:latin typeface="Arial" panose="020B0604020202020204" pitchFamily="34" charset="0"/>
                  <a:cs typeface="Arial" panose="020B0604020202020204" pitchFamily="34" charset="0"/>
                </a:endParaRPr>
              </a:p>
              <a:p>
                <a:pPr>
                  <a:spcBef>
                    <a:spcPts val="600"/>
                  </a:spcBef>
                  <a:spcAft>
                    <a:spcPts val="600"/>
                  </a:spcAft>
                </a:pPr>
                <a:r>
                  <a:rPr lang="en-US" dirty="0">
                    <a:latin typeface="Arial" panose="020B0604020202020204" pitchFamily="34" charset="0"/>
                    <a:cs typeface="Arial" panose="020B0604020202020204" pitchFamily="34" charset="0"/>
                  </a:rPr>
                  <a:t>The test statistic follows a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distribution with </a:t>
                </a:r>
                <a14:m>
                  <m:oMath xmlns:m="http://schemas.openxmlformats.org/officeDocument/2006/math">
                    <m:r>
                      <a:rPr lang="en-US" i="1" dirty="0" smtClean="0">
                        <a:latin typeface="Cambria Math" panose="02040503050406030204" pitchFamily="18" charset="0"/>
                        <a:cs typeface="Arial" panose="020B0604020202020204" pitchFamily="34" charset="0"/>
                      </a:rPr>
                      <m:t>𝑛</m:t>
                    </m:r>
                    <m:r>
                      <a:rPr lang="en-US" i="1" dirty="0" smtClean="0">
                        <a:latin typeface="Cambria Math" panose="02040503050406030204" pitchFamily="18"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𝑞</m:t>
                    </m:r>
                    <m:r>
                      <a:rPr lang="en-US" b="0" i="1" dirty="0" smtClean="0">
                        <a:latin typeface="Cambria Math" panose="02040503050406030204" pitchFamily="18" charset="0"/>
                        <a:cs typeface="Arial" panose="020B0604020202020204" pitchFamily="34" charset="0"/>
                      </a:rPr>
                      <m:t>−1</m:t>
                    </m:r>
                  </m:oMath>
                </a14:m>
                <a:r>
                  <a:rPr lang="en-US" dirty="0">
                    <a:latin typeface="Arial" panose="020B0604020202020204" pitchFamily="34" charset="0"/>
                    <a:cs typeface="Arial" panose="020B0604020202020204" pitchFamily="34" charset="0"/>
                  </a:rPr>
                  <a:t> degrees of freedom.</a:t>
                </a:r>
              </a:p>
              <a:p>
                <a:pPr>
                  <a:spcBef>
                    <a:spcPts val="600"/>
                  </a:spcBef>
                  <a:spcAft>
                    <a:spcPts val="0"/>
                  </a:spcAft>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cs typeface="Arial" panose="020B0604020202020204" pitchFamily="34" charset="0"/>
                        </a:rPr>
                        <m:t>𝒕</m:t>
                      </m:r>
                      <m:r>
                        <a:rPr lang="en-US" b="1" i="1" smtClean="0">
                          <a:latin typeface="Cambria Math" panose="02040503050406030204" pitchFamily="18" charset="0"/>
                          <a:cs typeface="Arial" panose="020B0604020202020204" pitchFamily="34" charset="0"/>
                        </a:rPr>
                        <m:t>=</m:t>
                      </m:r>
                      <m:f>
                        <m:fPr>
                          <m:type m:val="skw"/>
                          <m:ctrlPr>
                            <a:rPr lang="en-US" b="1"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b="1" i="1" smtClean="0">
                                  <a:latin typeface="Cambria Math" panose="02040503050406030204" pitchFamily="18" charset="0"/>
                                  <a:ea typeface="Cambria Math" panose="02040503050406030204" pitchFamily="18" charset="0"/>
                                  <a:cs typeface="Arial" panose="020B0604020202020204" pitchFamily="34" charset="0"/>
                                </a:rPr>
                              </m:ctrlPr>
                            </m:sSubPr>
                            <m:e>
                              <m:r>
                                <a:rPr lang="en-US" b="1" i="1" smtClean="0">
                                  <a:latin typeface="Cambria Math" panose="02040503050406030204" pitchFamily="18" charset="0"/>
                                  <a:ea typeface="Cambria Math" panose="02040503050406030204" pitchFamily="18" charset="0"/>
                                  <a:cs typeface="Arial" panose="020B0604020202020204" pitchFamily="34" charset="0"/>
                                </a:rPr>
                                <m:t>𝒃</m:t>
                              </m:r>
                            </m:e>
                            <m:sub>
                              <m:r>
                                <a:rPr lang="en-US" b="1" i="1" smtClean="0">
                                  <a:latin typeface="Cambria Math" panose="02040503050406030204" pitchFamily="18" charset="0"/>
                                  <a:cs typeface="Arial" panose="020B0604020202020204" pitchFamily="34" charset="0"/>
                                </a:rPr>
                                <m:t>𝒋</m:t>
                              </m:r>
                            </m:sub>
                          </m:sSub>
                        </m:num>
                        <m:den>
                          <m:sSub>
                            <m:sSubPr>
                              <m:ctrlPr>
                                <a:rPr lang="en-US" b="1" i="1" smtClean="0">
                                  <a:latin typeface="Cambria Math" panose="02040503050406030204" pitchFamily="18" charset="0"/>
                                  <a:ea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𝒔</m:t>
                              </m:r>
                            </m:e>
                            <m:sub>
                              <m:sSub>
                                <m:sSubPr>
                                  <m:ctrlPr>
                                    <a:rPr lang="en-US" b="1"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𝒃</m:t>
                                  </m:r>
                                </m:e>
                                <m:sub>
                                  <m:r>
                                    <a:rPr lang="en-US" b="1" i="1" smtClean="0">
                                      <a:latin typeface="Cambria Math" panose="02040503050406030204" pitchFamily="18" charset="0"/>
                                      <a:cs typeface="Arial" panose="020B0604020202020204" pitchFamily="34" charset="0"/>
                                    </a:rPr>
                                    <m:t>𝒋</m:t>
                                  </m:r>
                                </m:sub>
                              </m:sSub>
                            </m:sub>
                          </m:sSub>
                        </m:den>
                      </m:f>
                    </m:oMath>
                  </m:oMathPara>
                </a14:m>
                <a:endParaRPr lang="en-US" dirty="0">
                  <a:latin typeface="Arial" panose="020B0604020202020204" pitchFamily="34" charset="0"/>
                  <a:cs typeface="Arial" panose="020B0604020202020204" pitchFamily="34" charset="0"/>
                </a:endParaRPr>
              </a:p>
              <a:p>
                <a:pPr>
                  <a:spcBef>
                    <a:spcPts val="600"/>
                  </a:spcBef>
                  <a:spcAft>
                    <a:spcPts val="0"/>
                  </a:spcAft>
                </a:pPr>
                <a:r>
                  <a:rPr lang="en-US" dirty="0">
                    <a:latin typeface="Arial" panose="020B0604020202020204" pitchFamily="34" charset="0"/>
                    <a:cs typeface="Arial" panose="020B0604020202020204" pitchFamily="34" charset="0"/>
                  </a:rPr>
                  <a:t>Where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𝑠</m:t>
                        </m:r>
                      </m:e>
                      <m:sub>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𝑗</m:t>
                            </m:r>
                          </m:sub>
                        </m:sSub>
                      </m:sub>
                    </m:sSub>
                    <m:r>
                      <a:rPr lang="en-US" b="0" i="1" smtClean="0">
                        <a:latin typeface="Cambria Math" panose="02040503050406030204" pitchFamily="18" charset="0"/>
                        <a:cs typeface="Arial" panose="020B0604020202020204" pitchFamily="34" charset="0"/>
                      </a:rPr>
                      <m:t> </m:t>
                    </m:r>
                  </m:oMath>
                </a14:m>
                <a:r>
                  <a:rPr lang="en-US" dirty="0">
                    <a:latin typeface="Arial" panose="020B0604020202020204" pitchFamily="34" charset="0"/>
                    <a:cs typeface="Arial" panose="020B0604020202020204" pitchFamily="34" charset="0"/>
                  </a:rPr>
                  <a:t>is the estimated standard deviation of the regression coefficient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𝑗</m:t>
                        </m:r>
                      </m:sub>
                    </m:sSub>
                  </m:oMath>
                </a14:m>
                <a:r>
                  <a:rPr lang="en-US" dirty="0">
                    <a:latin typeface="Arial" panose="020B0604020202020204" pitchFamily="34" charset="0"/>
                    <a:cs typeface="Arial" panose="020B0604020202020204" pitchFamily="34" charset="0"/>
                  </a:rPr>
                  <a:t>.</a:t>
                </a:r>
              </a:p>
              <a:p>
                <a:pPr>
                  <a:spcBef>
                    <a:spcPts val="600"/>
                  </a:spcBef>
                  <a:spcAft>
                    <a:spcPts val="0"/>
                  </a:spcAft>
                </a:pPr>
                <a:r>
                  <a:rPr lang="en-US" dirty="0">
                    <a:latin typeface="Arial" panose="020B0604020202020204" pitchFamily="34" charset="0"/>
                    <a:cs typeface="Arial" panose="020B0604020202020204" pitchFamily="34" charset="0"/>
                  </a:rPr>
                  <a:t>If </a:t>
                </a:r>
                <a14:m>
                  <m:oMath xmlns:m="http://schemas.openxmlformats.org/officeDocument/2006/math">
                    <m:r>
                      <m:rPr>
                        <m:nor/>
                      </m:rPr>
                      <a:rPr lang="en-US" i="1" dirty="0">
                        <a:latin typeface="Cambria Math" panose="02040503050406030204" pitchFamily="18" charset="0"/>
                        <a:cs typeface="Arial" panose="020B0604020202020204" pitchFamily="34" charset="0"/>
                      </a:rPr>
                      <m:t>p</m:t>
                    </m:r>
                    <m:r>
                      <m:rPr>
                        <m:nor/>
                      </m:rPr>
                      <a:rPr lang="en-US" dirty="0">
                        <a:latin typeface="Cambria Math" panose="02040503050406030204" pitchFamily="18" charset="0"/>
                        <a:cs typeface="Arial" panose="020B0604020202020204" pitchFamily="34" charset="0"/>
                      </a:rPr>
                      <m:t>−</m:t>
                    </m:r>
                    <m:r>
                      <m:rPr>
                        <m:nor/>
                      </m:rPr>
                      <a:rPr lang="en-US" dirty="0">
                        <a:latin typeface="Cambria Math" panose="02040503050406030204" pitchFamily="18" charset="0"/>
                        <a:cs typeface="Arial" panose="020B0604020202020204" pitchFamily="34" charset="0"/>
                      </a:rPr>
                      <m:t>value</m:t>
                    </m:r>
                    <m:r>
                      <a:rPr lang="en-US" i="1" dirty="0">
                        <a:latin typeface="Cambria Math" panose="02040503050406030204" pitchFamily="18" charset="0"/>
                        <a:ea typeface="Cambria Math" panose="02040503050406030204" pitchFamily="18" charset="0"/>
                        <a:cs typeface="Arial" panose="020B0604020202020204" pitchFamily="34" charset="0"/>
                      </a:rPr>
                      <m:t>≤</m:t>
                    </m:r>
                    <m:r>
                      <a:rPr lang="en-US" i="1" dirty="0">
                        <a:latin typeface="Cambria Math" panose="02040503050406030204" pitchFamily="18" charset="0"/>
                        <a:ea typeface="Cambria Math" panose="02040503050406030204" pitchFamily="18" charset="0"/>
                        <a:cs typeface="Arial" panose="020B0604020202020204" pitchFamily="34" charset="0"/>
                      </a:rPr>
                      <m:t>𝛼</m:t>
                    </m:r>
                  </m:oMath>
                </a14:m>
                <a:r>
                  <a:rPr lang="en-US" dirty="0">
                    <a:latin typeface="Arial" panose="020B0604020202020204" pitchFamily="34" charset="0"/>
                    <a:cs typeface="Arial" panose="020B0604020202020204" pitchFamily="34" charset="0"/>
                  </a:rPr>
                  <a:t>, we reject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𝐻</m:t>
                        </m:r>
                      </m:e>
                      <m:sub>
                        <m:r>
                          <a:rPr lang="en-US" b="0" i="1" smtClean="0">
                            <a:latin typeface="Cambria Math" panose="02040503050406030204" pitchFamily="18" charset="0"/>
                            <a:cs typeface="Arial" panose="020B0604020202020204" pitchFamily="34" charset="0"/>
                          </a:rPr>
                          <m:t>0</m:t>
                        </m:r>
                      </m:sub>
                    </m:sSub>
                  </m:oMath>
                </a14:m>
                <a:r>
                  <a:rPr lang="en-US" dirty="0">
                    <a:latin typeface="Arial" panose="020B0604020202020204" pitchFamily="34" charset="0"/>
                    <a:cs typeface="Arial" panose="020B0604020202020204" pitchFamily="34" charset="0"/>
                  </a:rPr>
                  <a:t> and conclude that there is a linear relationship between the dependent variable </a:t>
                </a:r>
                <a14:m>
                  <m:oMath xmlns:m="http://schemas.openxmlformats.org/officeDocument/2006/math">
                    <m:r>
                      <a:rPr lang="en-US" i="1" dirty="0" smtClean="0">
                        <a:latin typeface="Cambria Math" panose="02040503050406030204" pitchFamily="18" charset="0"/>
                        <a:cs typeface="Arial" panose="020B0604020202020204" pitchFamily="34" charset="0"/>
                      </a:rPr>
                      <m:t>𝑦</m:t>
                    </m:r>
                  </m:oMath>
                </a14:m>
                <a:r>
                  <a:rPr lang="en-US" dirty="0">
                    <a:latin typeface="Arial" panose="020B0604020202020204" pitchFamily="34" charset="0"/>
                    <a:cs typeface="Arial" panose="020B0604020202020204" pitchFamily="34" charset="0"/>
                  </a:rPr>
                  <a:t> and the independent variable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𝑗</m:t>
                        </m:r>
                      </m:sub>
                    </m:sSub>
                  </m:oMath>
                </a14:m>
                <a:r>
                  <a:rPr lang="en-US" dirty="0">
                    <a:latin typeface="Arial" panose="020B0604020202020204" pitchFamily="34" charset="0"/>
                    <a:cs typeface="Arial" panose="020B0604020202020204" pitchFamily="34" charset="0"/>
                  </a:rPr>
                  <a:t>.</a:t>
                </a:r>
              </a:p>
              <a:p>
                <a:pPr>
                  <a:spcBef>
                    <a:spcPts val="600"/>
                  </a:spcBef>
                  <a:spcAft>
                    <a:spcPts val="0"/>
                  </a:spcAft>
                </a:pPr>
                <a:r>
                  <a:rPr lang="en-US" dirty="0">
                    <a:latin typeface="Arial" panose="020B0604020202020204" pitchFamily="34" charset="0"/>
                    <a:cs typeface="Arial" panose="020B0604020202020204" pitchFamily="34" charset="0"/>
                  </a:rPr>
                  <a:t>Statistical software will generally report a </a:t>
                </a:r>
                <a14:m>
                  <m:oMath xmlns:m="http://schemas.openxmlformats.org/officeDocument/2006/math">
                    <m:r>
                      <m:rPr>
                        <m:nor/>
                      </m:rPr>
                      <a:rPr lang="en-US" i="1" dirty="0" smtClean="0">
                        <a:latin typeface="Cambria Math" panose="02040503050406030204" pitchFamily="18" charset="0"/>
                        <a:cs typeface="Arial" panose="020B0604020202020204" pitchFamily="34" charset="0"/>
                      </a:rPr>
                      <m:t>p</m:t>
                    </m:r>
                    <m:r>
                      <m:rPr>
                        <m:nor/>
                      </m:rPr>
                      <a:rPr lang="en-US" dirty="0" smtClean="0">
                        <a:latin typeface="Cambria Math" panose="02040503050406030204" pitchFamily="18" charset="0"/>
                        <a:cs typeface="Arial" panose="020B0604020202020204" pitchFamily="34" charset="0"/>
                      </a:rPr>
                      <m:t>−</m:t>
                    </m:r>
                    <m:r>
                      <m:rPr>
                        <m:nor/>
                      </m:rPr>
                      <a:rPr lang="en-US" dirty="0" smtClean="0">
                        <a:latin typeface="Cambria Math" panose="02040503050406030204" pitchFamily="18" charset="0"/>
                        <a:cs typeface="Arial" panose="020B0604020202020204" pitchFamily="34" charset="0"/>
                      </a:rPr>
                      <m:t>value</m:t>
                    </m:r>
                  </m:oMath>
                </a14:m>
                <a:r>
                  <a:rPr lang="en-US" dirty="0">
                    <a:latin typeface="Arial" panose="020B0604020202020204" pitchFamily="34" charset="0"/>
                    <a:cs typeface="Arial" panose="020B0604020202020204" pitchFamily="34" charset="0"/>
                  </a:rPr>
                  <a:t> for each test statistic.</a:t>
                </a:r>
              </a:p>
            </p:txBody>
          </p:sp>
        </mc:Choice>
        <mc:Fallback xmlns="">
          <p:sp>
            <p:nvSpPr>
              <p:cNvPr id="3" name="Text Placeholder 2">
                <a:extLst>
                  <a:ext uri="{FF2B5EF4-FFF2-40B4-BE49-F238E27FC236}">
                    <a16:creationId xmlns:a16="http://schemas.microsoft.com/office/drawing/2014/main" id="{5FBEC8BB-8104-4C26-9140-469D3A662CF8}"/>
                  </a:ext>
                </a:extLst>
              </p:cNvPr>
              <p:cNvSpPr>
                <a:spLocks noGrp="1" noRot="1" noChangeAspect="1" noMove="1" noResize="1" noEditPoints="1" noAdjustHandles="1" noChangeArrowheads="1" noChangeShapeType="1" noTextEdit="1"/>
              </p:cNvSpPr>
              <p:nvPr>
                <p:ph type="body" sz="quarter" idx="15"/>
              </p:nvPr>
            </p:nvSpPr>
            <p:spPr>
              <a:xfrm>
                <a:off x="699496" y="1107595"/>
                <a:ext cx="10781737" cy="4778954"/>
              </a:xfrm>
              <a:blipFill>
                <a:blip r:embed="rId3"/>
                <a:stretch>
                  <a:fillRect l="-1753" t="-1913" r="-2376" b="-893"/>
                </a:stretch>
              </a:blipFill>
            </p:spPr>
            <p:txBody>
              <a:bodyPr/>
              <a:lstStyle/>
              <a:p>
                <a:r>
                  <a:rPr lang="en-US">
                    <a:noFill/>
                  </a:rPr>
                  <a:t> </a:t>
                </a:r>
              </a:p>
            </p:txBody>
          </p:sp>
        </mc:Fallback>
      </mc:AlternateContent>
    </p:spTree>
    <p:extLst>
      <p:ext uri="{BB962C8B-B14F-4D97-AF65-F5344CB8AC3E}">
        <p14:creationId xmlns:p14="http://schemas.microsoft.com/office/powerpoint/2010/main" val="2225467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D7BF-C012-4BEC-8F65-9E08ED0C7F38}"/>
              </a:ext>
            </a:extLst>
          </p:cNvPr>
          <p:cNvSpPr>
            <a:spLocks noGrp="1"/>
          </p:cNvSpPr>
          <p:nvPr>
            <p:ph type="title"/>
          </p:nvPr>
        </p:nvSpPr>
        <p:spPr>
          <a:xfrm>
            <a:off x="602879" y="365125"/>
            <a:ext cx="10974970" cy="672105"/>
          </a:xfrm>
        </p:spPr>
        <p:txBody>
          <a:bodyPr/>
          <a:lstStyle/>
          <a:p>
            <a:r>
              <a:rPr lang="en-US" sz="3200" dirty="0"/>
              <a:t>8.5 Individual </a:t>
            </a:r>
            <a:r>
              <a:rPr lang="en-US" sz="3200" i="1" dirty="0"/>
              <a:t>t</a:t>
            </a:r>
            <a:r>
              <a:rPr lang="en-US" sz="3200" dirty="0"/>
              <a:t> Tests for the Butler Trucking Co. Example</a:t>
            </a:r>
            <a:endParaRPr lang="en-US" sz="3200" i="1"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BEC8BB-8104-4C26-9140-469D3A662CF8}"/>
                  </a:ext>
                </a:extLst>
              </p:cNvPr>
              <p:cNvSpPr>
                <a:spLocks noGrp="1"/>
              </p:cNvSpPr>
              <p:nvPr>
                <p:ph type="body" sz="quarter" idx="15"/>
              </p:nvPr>
            </p:nvSpPr>
            <p:spPr>
              <a:xfrm>
                <a:off x="699496" y="1272263"/>
                <a:ext cx="10781737" cy="4437995"/>
              </a:xfrm>
            </p:spPr>
            <p:txBody>
              <a:bodyPr/>
              <a:lstStyle/>
              <a:p>
                <a:pPr>
                  <a:spcBef>
                    <a:spcPts val="600"/>
                  </a:spcBef>
                  <a:spcAft>
                    <a:spcPts val="0"/>
                  </a:spcAft>
                </a:pPr>
                <a:r>
                  <a:rPr lang="en-US" dirty="0">
                    <a:latin typeface="Arial" panose="020B0604020202020204" pitchFamily="34" charset="0"/>
                    <a:cs typeface="Arial" panose="020B0604020202020204" pitchFamily="34" charset="0"/>
                  </a:rPr>
                  <a:t>The multiple regression output for the Butler Trucking Company example shows the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-ratio calculations. The values of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1</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2</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𝑠</m:t>
                        </m:r>
                      </m:e>
                      <m: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1</m:t>
                            </m:r>
                          </m:sub>
                        </m:sSub>
                      </m:sub>
                    </m:sSub>
                  </m:oMath>
                </a14:m>
                <a:r>
                  <a:rPr lang="en-US" dirty="0">
                    <a:latin typeface="Arial" panose="020B0604020202020204" pitchFamily="34" charset="0"/>
                    <a:cs typeface="Arial" panose="020B0604020202020204" pitchFamily="34" charset="0"/>
                  </a:rPr>
                  <a:t>, and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𝑠</m:t>
                        </m:r>
                      </m:e>
                      <m: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1</m:t>
                            </m:r>
                          </m:sub>
                        </m:sSub>
                      </m:sub>
                    </m:sSub>
                  </m:oMath>
                </a14:m>
                <a:r>
                  <a:rPr lang="en-US" dirty="0">
                    <a:latin typeface="Arial" panose="020B0604020202020204" pitchFamily="34" charset="0"/>
                    <a:cs typeface="Arial" panose="020B0604020202020204" pitchFamily="34" charset="0"/>
                  </a:rPr>
                  <a:t> are as follows.</a:t>
                </a:r>
                <a:endParaRPr lang="en-US" dirty="0">
                  <a:latin typeface="Times New Roman" panose="02020603050405020304" pitchFamily="18" charset="0"/>
                  <a:cs typeface="Times New Roman" panose="02020603050405020304" pitchFamily="18" charset="0"/>
                </a:endParaRPr>
              </a:p>
              <a:p>
                <a:pPr marL="914400">
                  <a:spcBef>
                    <a:spcPts val="600"/>
                  </a:spcBef>
                  <a:spcAft>
                    <a:spcPts val="0"/>
                  </a:spcAft>
                  <a:tabLst>
                    <a:tab pos="3657600" algn="l"/>
                  </a:tabLst>
                </a:pPr>
                <a:r>
                  <a:rPr lang="en-US" dirty="0">
                    <a:cs typeface="Arial" panose="020B0604020202020204" pitchFamily="34" charset="0"/>
                  </a:rPr>
                  <a:t>Variable Miles: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=0.0672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𝑠</m:t>
                        </m:r>
                      </m:e>
                      <m: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1</m:t>
                            </m:r>
                          </m:sub>
                        </m:sSub>
                      </m:sub>
                    </m:sSub>
                    <m:r>
                      <a:rPr lang="en-US" b="0" i="1" smtClean="0">
                        <a:latin typeface="Cambria Math" panose="02040503050406030204" pitchFamily="18" charset="0"/>
                        <a:cs typeface="Arial" panose="020B0604020202020204" pitchFamily="34" charset="0"/>
                      </a:rPr>
                      <m:t>=0.00245</m:t>
                    </m:r>
                  </m:oMath>
                </a14:m>
                <a:endParaRPr lang="en-US" dirty="0">
                  <a:latin typeface="Arial" panose="020B0604020202020204" pitchFamily="34" charset="0"/>
                  <a:cs typeface="Arial" panose="020B0604020202020204" pitchFamily="34" charset="0"/>
                </a:endParaRPr>
              </a:p>
              <a:p>
                <a:pPr marL="914400">
                  <a:spcBef>
                    <a:spcPts val="600"/>
                  </a:spcBef>
                  <a:spcAft>
                    <a:spcPts val="600"/>
                  </a:spcAft>
                  <a:tabLst>
                    <a:tab pos="3657600" algn="l"/>
                  </a:tabLst>
                </a:pPr>
                <a:r>
                  <a:rPr lang="en-US" dirty="0">
                    <a:cs typeface="Arial" panose="020B0604020202020204" pitchFamily="34" charset="0"/>
                  </a:rPr>
                  <a:t>Variable Deliveries: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2</m:t>
                        </m:r>
                      </m:sub>
                    </m:sSub>
                    <m:r>
                      <a:rPr lang="en-US" b="0" i="1" smtClean="0">
                        <a:latin typeface="Cambria Math" panose="02040503050406030204" pitchFamily="18" charset="0"/>
                        <a:cs typeface="Arial" panose="020B0604020202020204" pitchFamily="34" charset="0"/>
                      </a:rPr>
                      <m:t>=0.6900</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𝑠</m:t>
                        </m:r>
                      </m:e>
                      <m: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1</m:t>
                            </m:r>
                          </m:sub>
                        </m:sSub>
                      </m:sub>
                    </m:sSub>
                    <m:r>
                      <a:rPr lang="en-US" b="0" i="1" smtClean="0">
                        <a:latin typeface="Cambria Math" panose="02040503050406030204" pitchFamily="18" charset="0"/>
                        <a:cs typeface="Arial" panose="020B0604020202020204" pitchFamily="34" charset="0"/>
                      </a:rPr>
                      <m:t>=0.02952</m:t>
                    </m:r>
                  </m:oMath>
                </a14:m>
                <a:endParaRPr lang="en-US" dirty="0">
                  <a:latin typeface="Arial" panose="020B0604020202020204" pitchFamily="34" charset="0"/>
                  <a:cs typeface="Arial" panose="020B0604020202020204" pitchFamily="34" charset="0"/>
                </a:endParaRPr>
              </a:p>
              <a:p>
                <a:pPr>
                  <a:spcBef>
                    <a:spcPts val="600"/>
                  </a:spcBef>
                  <a:spcAft>
                    <a:spcPts val="0"/>
                  </a:spcAft>
                </a:pPr>
                <a:r>
                  <a:rPr lang="en-US" dirty="0">
                    <a:latin typeface="Arial" panose="020B0604020202020204" pitchFamily="34" charset="0"/>
                    <a:cs typeface="Arial" panose="020B0604020202020204" pitchFamily="34" charset="0"/>
                  </a:rPr>
                  <a:t>Calculation of the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-ratios provide the test statistic for the hypotheses involving parameters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a:latin typeface="Cambria Math" panose="02040503050406030204" pitchFamily="18" charset="0"/>
                            <a:ea typeface="Cambria Math" panose="02040503050406030204" pitchFamily="18" charset="0"/>
                            <a:cs typeface="Arial" panose="020B0604020202020204" pitchFamily="34" charset="0"/>
                          </a:rPr>
                          <m:t>𝛽</m:t>
                        </m:r>
                      </m:e>
                      <m:sub>
                        <m:r>
                          <a:rPr lang="en-US" b="0" i="1" smtClean="0">
                            <a:latin typeface="Cambria Math" panose="02040503050406030204" pitchFamily="18" charset="0"/>
                            <a:cs typeface="Arial" panose="020B0604020202020204" pitchFamily="34" charset="0"/>
                          </a:rPr>
                          <m:t>1</m:t>
                        </m:r>
                      </m:sub>
                    </m:sSub>
                  </m:oMath>
                </a14:m>
                <a:r>
                  <a:rPr lang="en-US" dirty="0">
                    <a:latin typeface="Arial" panose="020B0604020202020204" pitchFamily="34" charset="0"/>
                    <a:cs typeface="Arial" panose="020B0604020202020204" pitchFamily="34" charset="0"/>
                  </a:rPr>
                  <a:t> and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𝛽</m:t>
                        </m:r>
                      </m:e>
                      <m:sub>
                        <m:r>
                          <a:rPr lang="en-US" b="0" i="1" smtClean="0">
                            <a:latin typeface="Cambria Math" panose="02040503050406030204" pitchFamily="18" charset="0"/>
                            <a:cs typeface="Arial" panose="020B0604020202020204" pitchFamily="34" charset="0"/>
                          </a:rPr>
                          <m:t>2</m:t>
                        </m:r>
                      </m:sub>
                    </m:sSub>
                  </m:oMath>
                </a14:m>
                <a:r>
                  <a:rPr lang="en-US" dirty="0">
                    <a:latin typeface="Arial" panose="020B0604020202020204" pitchFamily="34" charset="0"/>
                    <a:cs typeface="Arial" panose="020B0604020202020204" pitchFamily="34" charset="0"/>
                  </a:rPr>
                  <a:t>, also provided by the computer output.</a:t>
                </a:r>
              </a:p>
              <a:p>
                <a:pPr marL="914400">
                  <a:spcBef>
                    <a:spcPts val="600"/>
                  </a:spcBef>
                  <a:spcAft>
                    <a:spcPts val="0"/>
                  </a:spcAft>
                </a:pPr>
                <a14:m>
                  <m:oMath xmlns:m="http://schemas.openxmlformats.org/officeDocument/2006/math">
                    <m:f>
                      <m:fPr>
                        <m:type m:val="lin"/>
                        <m:ctrlPr>
                          <a:rPr lang="en-US" i="1" smtClean="0">
                            <a:latin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1</m:t>
                            </m:r>
                          </m:sub>
                        </m:sSub>
                      </m:num>
                      <m:den>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𝑠</m:t>
                            </m:r>
                          </m:e>
                          <m: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1</m:t>
                                </m:r>
                              </m:sub>
                            </m:sSub>
                          </m:sub>
                        </m:sSub>
                      </m:den>
                    </m:f>
                    <m:r>
                      <a:rPr lang="en-US" b="0" i="1" smtClean="0">
                        <a:latin typeface="Cambria Math" panose="02040503050406030204" pitchFamily="18" charset="0"/>
                        <a:cs typeface="Arial" panose="020B0604020202020204" pitchFamily="34" charset="0"/>
                      </a:rPr>
                      <m:t>=</m:t>
                    </m:r>
                    <m:f>
                      <m:fPr>
                        <m:type m:val="lin"/>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0.0672</m:t>
                        </m:r>
                      </m:num>
                      <m:den>
                        <m:r>
                          <a:rPr lang="en-US" b="0" i="1" smtClean="0">
                            <a:latin typeface="Cambria Math" panose="02040503050406030204" pitchFamily="18" charset="0"/>
                            <a:cs typeface="Arial" panose="020B0604020202020204" pitchFamily="34" charset="0"/>
                          </a:rPr>
                          <m:t>0.00245</m:t>
                        </m:r>
                      </m:den>
                    </m:f>
                    <m:r>
                      <a:rPr lang="en-US" b="0" i="1" smtClean="0">
                        <a:latin typeface="Cambria Math" panose="02040503050406030204" pitchFamily="18" charset="0"/>
                        <a:cs typeface="Arial" panose="020B0604020202020204" pitchFamily="34" charset="0"/>
                      </a:rPr>
                      <m:t>=27.37</m:t>
                    </m:r>
                  </m:oMath>
                </a14:m>
                <a:r>
                  <a:rPr lang="en-US" dirty="0">
                    <a:latin typeface="Arial" panose="020B0604020202020204" pitchFamily="34" charset="0"/>
                    <a:cs typeface="Arial" panose="020B0604020202020204" pitchFamily="34" charset="0"/>
                  </a:rPr>
                  <a:t> </a:t>
                </a:r>
              </a:p>
              <a:p>
                <a:pPr marL="914400">
                  <a:spcBef>
                    <a:spcPts val="600"/>
                  </a:spcBef>
                  <a:spcAft>
                    <a:spcPts val="600"/>
                  </a:spcAft>
                </a:pPr>
                <a14:m>
                  <m:oMath xmlns:m="http://schemas.openxmlformats.org/officeDocument/2006/math">
                    <m:f>
                      <m:fPr>
                        <m:type m:val="lin"/>
                        <m:ctrlPr>
                          <a:rPr lang="en-US" i="1" smtClean="0">
                            <a:latin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2</m:t>
                            </m:r>
                          </m:sub>
                        </m:sSub>
                      </m:num>
                      <m:den>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𝑠</m:t>
                            </m:r>
                          </m:e>
                          <m: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2</m:t>
                                </m:r>
                              </m:sub>
                            </m:sSub>
                          </m:sub>
                        </m:sSub>
                      </m:den>
                    </m:f>
                    <m:r>
                      <a:rPr lang="en-US" b="0" i="1" smtClean="0">
                        <a:latin typeface="Cambria Math" panose="02040503050406030204" pitchFamily="18" charset="0"/>
                        <a:cs typeface="Arial" panose="020B0604020202020204" pitchFamily="34" charset="0"/>
                      </a:rPr>
                      <m:t>=</m:t>
                    </m:r>
                    <m:f>
                      <m:fPr>
                        <m:type m:val="lin"/>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0.6900</m:t>
                        </m:r>
                      </m:num>
                      <m:den>
                        <m:r>
                          <a:rPr lang="en-US" b="0" i="1" smtClean="0">
                            <a:latin typeface="Cambria Math" panose="02040503050406030204" pitchFamily="18" charset="0"/>
                            <a:cs typeface="Arial" panose="020B0604020202020204" pitchFamily="34" charset="0"/>
                          </a:rPr>
                          <m:t>0.02952</m:t>
                        </m:r>
                      </m:den>
                    </m:f>
                    <m:r>
                      <a:rPr lang="en-US" b="0" i="1" smtClean="0">
                        <a:latin typeface="Cambria Math" panose="02040503050406030204" pitchFamily="18" charset="0"/>
                        <a:cs typeface="Arial" panose="020B0604020202020204" pitchFamily="34" charset="0"/>
                      </a:rPr>
                      <m:t>=23.37</m:t>
                    </m:r>
                  </m:oMath>
                </a14:m>
                <a:r>
                  <a:rPr lang="en-US" dirty="0">
                    <a:latin typeface="Arial" panose="020B0604020202020204" pitchFamily="34" charset="0"/>
                    <a:cs typeface="Arial" panose="020B0604020202020204" pitchFamily="34" charset="0"/>
                  </a:rPr>
                  <a:t> </a:t>
                </a:r>
              </a:p>
              <a:p>
                <a:pPr>
                  <a:spcBef>
                    <a:spcPts val="600"/>
                  </a:spcBef>
                  <a:spcAft>
                    <a:spcPts val="0"/>
                  </a:spcAft>
                </a:pPr>
                <a:r>
                  <a:rPr lang="en-US" dirty="0">
                    <a:latin typeface="Arial" panose="020B0604020202020204" pitchFamily="34" charset="0"/>
                    <a:cs typeface="Arial" panose="020B0604020202020204" pitchFamily="34" charset="0"/>
                  </a:rPr>
                  <a:t>Using </a:t>
                </a:r>
                <a14:m>
                  <m:oMath xmlns:m="http://schemas.openxmlformats.org/officeDocument/2006/math">
                    <m:r>
                      <a:rPr lang="en-US" i="1" dirty="0" smtClean="0">
                        <a:latin typeface="Cambria Math" panose="02040503050406030204" pitchFamily="18" charset="0"/>
                        <a:ea typeface="Cambria Math" panose="02040503050406030204" pitchFamily="18" charset="0"/>
                        <a:cs typeface="Arial" panose="020B0604020202020204" pitchFamily="34" charset="0"/>
                      </a:rPr>
                      <m:t>𝛼</m:t>
                    </m:r>
                    <m:r>
                      <a:rPr lang="en-US" b="0" i="1" dirty="0" smtClean="0">
                        <a:latin typeface="Cambria Math" panose="02040503050406030204" pitchFamily="18" charset="0"/>
                        <a:ea typeface="Cambria Math" panose="02040503050406030204" pitchFamily="18" charset="0"/>
                        <a:cs typeface="Arial" panose="020B0604020202020204" pitchFamily="34" charset="0"/>
                      </a:rPr>
                      <m:t>=0.01</m:t>
                    </m:r>
                  </m:oMath>
                </a14:m>
                <a:r>
                  <a:rPr lang="en-US" dirty="0">
                    <a:latin typeface="Arial" panose="020B0604020202020204" pitchFamily="34" charset="0"/>
                    <a:cs typeface="Arial" panose="020B0604020202020204" pitchFamily="34" charset="0"/>
                  </a:rPr>
                  <a:t>, the </a:t>
                </a:r>
                <a:r>
                  <a:rPr lang="en-US" i="1" dirty="0">
                    <a:latin typeface="Arial" panose="020B0604020202020204" pitchFamily="34" charset="0"/>
                    <a:cs typeface="Arial" panose="020B0604020202020204" pitchFamily="34" charset="0"/>
                  </a:rPr>
                  <a:t>p</a:t>
                </a:r>
                <a:r>
                  <a:rPr lang="en-US" dirty="0">
                    <a:latin typeface="Arial" panose="020B0604020202020204" pitchFamily="34" charset="0"/>
                    <a:cs typeface="Arial" panose="020B0604020202020204" pitchFamily="34" charset="0"/>
                  </a:rPr>
                  <a:t>-values of 0.000 in the output indicate that we can reject </a:t>
                </a:r>
                <a14:m>
                  <m:oMath xmlns:m="http://schemas.openxmlformats.org/officeDocument/2006/math">
                    <m:sSub>
                      <m:sSubPr>
                        <m:ctrlPr>
                          <a:rPr lang="en-US" i="1" dirty="0" smtClean="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𝐻</m:t>
                        </m:r>
                      </m:e>
                      <m:sub>
                        <m:r>
                          <a:rPr lang="en-US" b="0" i="1" dirty="0" smtClean="0">
                            <a:latin typeface="Cambria Math" panose="02040503050406030204" pitchFamily="18" charset="0"/>
                            <a:cs typeface="Arial" panose="020B0604020202020204" pitchFamily="34" charset="0"/>
                          </a:rPr>
                          <m:t>0</m:t>
                        </m:r>
                      </m:sub>
                    </m:sSub>
                    <m:r>
                      <a:rPr lang="en-US" i="1" dirty="0" smtClean="0">
                        <a:latin typeface="Cambria Math" panose="02040503050406030204" pitchFamily="18"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 </m:t>
                    </m:r>
                    <m:sSub>
                      <m:sSubPr>
                        <m:ctrlPr>
                          <a:rPr lang="en-US" i="1" dirty="0" smtClean="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𝑏</m:t>
                        </m:r>
                      </m:e>
                      <m:sub>
                        <m:r>
                          <a:rPr lang="en-US" b="0" i="1" dirty="0" smtClean="0">
                            <a:latin typeface="Cambria Math" panose="02040503050406030204" pitchFamily="18" charset="0"/>
                            <a:cs typeface="Arial" panose="020B0604020202020204" pitchFamily="34" charset="0"/>
                          </a:rPr>
                          <m:t>1</m:t>
                        </m:r>
                      </m:sub>
                    </m:sSub>
                    <m:r>
                      <a:rPr lang="en-US" i="1" dirty="0" smtClean="0">
                        <a:latin typeface="Cambria Math" panose="02040503050406030204" pitchFamily="18" charset="0"/>
                        <a:cs typeface="Arial" panose="020B0604020202020204" pitchFamily="34" charset="0"/>
                      </a:rPr>
                      <m:t>=0</m:t>
                    </m:r>
                  </m:oMath>
                </a14:m>
                <a:r>
                  <a:rPr lang="en-US" dirty="0">
                    <a:latin typeface="Arial" panose="020B0604020202020204" pitchFamily="34" charset="0"/>
                    <a:cs typeface="Arial" panose="020B0604020202020204" pitchFamily="34" charset="0"/>
                  </a:rPr>
                  <a:t> and </a:t>
                </a:r>
                <a14:m>
                  <m:oMath xmlns:m="http://schemas.openxmlformats.org/officeDocument/2006/math">
                    <m:sSub>
                      <m:sSubPr>
                        <m:ctrlPr>
                          <a:rPr lang="en-US" i="1" dirty="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𝐻</m:t>
                        </m:r>
                      </m:e>
                      <m:sub>
                        <m:r>
                          <a:rPr lang="en-US" i="1" dirty="0">
                            <a:latin typeface="Cambria Math" panose="02040503050406030204" pitchFamily="18" charset="0"/>
                            <a:cs typeface="Arial" panose="020B0604020202020204" pitchFamily="34" charset="0"/>
                          </a:rPr>
                          <m:t>0</m:t>
                        </m:r>
                      </m:sub>
                    </m:sSub>
                    <m:r>
                      <a:rPr lang="en-US" i="1" dirty="0">
                        <a:latin typeface="Cambria Math" panose="02040503050406030204" pitchFamily="18" charset="0"/>
                        <a:cs typeface="Arial" panose="020B0604020202020204" pitchFamily="34" charset="0"/>
                      </a:rPr>
                      <m:t>: </m:t>
                    </m:r>
                    <m:sSub>
                      <m:sSubPr>
                        <m:ctrlPr>
                          <a:rPr lang="en-US" i="1" dirty="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𝑏</m:t>
                        </m:r>
                      </m:e>
                      <m:sub>
                        <m:r>
                          <a:rPr lang="en-US" b="0" i="1" dirty="0" smtClean="0">
                            <a:latin typeface="Cambria Math" panose="02040503050406030204" pitchFamily="18" charset="0"/>
                            <a:cs typeface="Arial" panose="020B0604020202020204" pitchFamily="34" charset="0"/>
                          </a:rPr>
                          <m:t>2</m:t>
                        </m:r>
                      </m:sub>
                    </m:sSub>
                    <m:r>
                      <a:rPr lang="en-US" i="1" dirty="0">
                        <a:latin typeface="Cambria Math" panose="02040503050406030204" pitchFamily="18" charset="0"/>
                        <a:cs typeface="Arial" panose="020B0604020202020204" pitchFamily="34" charset="0"/>
                      </a:rPr>
                      <m:t>=0</m:t>
                    </m:r>
                  </m:oMath>
                </a14:m>
                <a:r>
                  <a:rPr lang="en-US" dirty="0">
                    <a:latin typeface="Arial" panose="020B0604020202020204" pitchFamily="34" charset="0"/>
                    <a:cs typeface="Arial" panose="020B0604020202020204" pitchFamily="34" charset="0"/>
                  </a:rPr>
                  <a:t>. Hence, both parameters are statistically significant.</a:t>
                </a:r>
              </a:p>
            </p:txBody>
          </p:sp>
        </mc:Choice>
        <mc:Fallback xmlns="">
          <p:sp>
            <p:nvSpPr>
              <p:cNvPr id="3" name="Text Placeholder 2">
                <a:extLst>
                  <a:ext uri="{FF2B5EF4-FFF2-40B4-BE49-F238E27FC236}">
                    <a16:creationId xmlns:a16="http://schemas.microsoft.com/office/drawing/2014/main" id="{5FBEC8BB-8104-4C26-9140-469D3A662CF8}"/>
                  </a:ext>
                </a:extLst>
              </p:cNvPr>
              <p:cNvSpPr>
                <a:spLocks noGrp="1" noRot="1" noChangeAspect="1" noMove="1" noResize="1" noEditPoints="1" noAdjustHandles="1" noChangeArrowheads="1" noChangeShapeType="1" noTextEdit="1"/>
              </p:cNvSpPr>
              <p:nvPr>
                <p:ph type="body" sz="quarter" idx="15"/>
              </p:nvPr>
            </p:nvSpPr>
            <p:spPr>
              <a:xfrm>
                <a:off x="699496" y="1272263"/>
                <a:ext cx="10781737" cy="4437995"/>
              </a:xfrm>
              <a:blipFill>
                <a:blip r:embed="rId3"/>
                <a:stretch>
                  <a:fillRect l="-1753" t="-2060" r="-2206" b="-3846"/>
                </a:stretch>
              </a:blipFill>
            </p:spPr>
            <p:txBody>
              <a:bodyPr/>
              <a:lstStyle/>
              <a:p>
                <a:r>
                  <a:rPr lang="en-US">
                    <a:noFill/>
                  </a:rPr>
                  <a:t> </a:t>
                </a:r>
              </a:p>
            </p:txBody>
          </p:sp>
        </mc:Fallback>
      </mc:AlternateContent>
    </p:spTree>
    <p:extLst>
      <p:ext uri="{BB962C8B-B14F-4D97-AF65-F5344CB8AC3E}">
        <p14:creationId xmlns:p14="http://schemas.microsoft.com/office/powerpoint/2010/main" val="3112087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FC07-78C6-46A2-58A1-BC88E4D7D7BA}"/>
              </a:ext>
            </a:extLst>
          </p:cNvPr>
          <p:cNvSpPr>
            <a:spLocks noGrp="1"/>
          </p:cNvSpPr>
          <p:nvPr>
            <p:ph type="title"/>
          </p:nvPr>
        </p:nvSpPr>
        <p:spPr>
          <a:xfrm>
            <a:off x="1062618" y="345376"/>
            <a:ext cx="10066763" cy="672105"/>
          </a:xfrm>
        </p:spPr>
        <p:txBody>
          <a:bodyPr/>
          <a:lstStyle/>
          <a:p>
            <a:r>
              <a:rPr lang="en-US" sz="3200" dirty="0"/>
              <a:t>8.5 Testing Regression Coefficients with Confidence Intervals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4982278-40B6-D694-6279-3BA244FF12B9}"/>
                  </a:ext>
                </a:extLst>
              </p:cNvPr>
              <p:cNvSpPr>
                <a:spLocks noGrp="1"/>
              </p:cNvSpPr>
              <p:nvPr>
                <p:ph type="body" sz="quarter" idx="15"/>
              </p:nvPr>
            </p:nvSpPr>
            <p:spPr>
              <a:xfrm>
                <a:off x="743576" y="1642946"/>
                <a:ext cx="10711543" cy="4230030"/>
              </a:xfrm>
            </p:spPr>
            <p:txBody>
              <a:bodyPr/>
              <a:lstStyle/>
              <a:p>
                <a:r>
                  <a:rPr lang="en-US" dirty="0"/>
                  <a:t>Confidence interval can be used to test whether each of the regression parameters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cs typeface="Arial" panose="020B0604020202020204" pitchFamily="34"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𝑞</m:t>
                        </m:r>
                      </m:sub>
                    </m:sSub>
                  </m:oMath>
                </a14:m>
                <a:r>
                  <a:rPr lang="en-US" dirty="0"/>
                  <a:t> is equal to zero.</a:t>
                </a:r>
              </a:p>
              <a:p>
                <a:r>
                  <a:rPr lang="en-US" dirty="0"/>
                  <a:t>To test that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m:t>
                        </m:r>
                      </m:sub>
                    </m:sSub>
                  </m:oMath>
                </a14:m>
                <a:r>
                  <a:rPr lang="en-US" dirty="0"/>
                  <a:t> is zero (i.e., there is no linear relationship between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𝑗</m:t>
                        </m:r>
                      </m:sub>
                    </m:sSub>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at some predetermined level of significance (say </a:t>
                </a:r>
                <a14:m>
                  <m:oMath xmlns:m="http://schemas.openxmlformats.org/officeDocument/2006/math">
                    <m:r>
                      <a:rPr lang="en-US" i="1" dirty="0" smtClean="0">
                        <a:latin typeface="Cambria Math" panose="02040503050406030204" pitchFamily="18" charset="0"/>
                      </a:rPr>
                      <m:t>0.05</m:t>
                    </m:r>
                  </m:oMath>
                </a14:m>
                <a:r>
                  <a:rPr lang="en-US" dirty="0"/>
                  <a:t>), first build a confidence interval at the </a:t>
                </a:r>
                <a14:m>
                  <m:oMath xmlns:m="http://schemas.openxmlformats.org/officeDocument/2006/math">
                    <m:r>
                      <a:rPr lang="en-US" i="1" dirty="0" smtClean="0">
                        <a:latin typeface="Cambria Math" panose="02040503050406030204" pitchFamily="18" charset="0"/>
                      </a:rPr>
                      <m:t>(1 – 0.05)100%</m:t>
                    </m:r>
                  </m:oMath>
                </a14:m>
                <a:r>
                  <a:rPr lang="en-US" dirty="0"/>
                  <a:t> confidence level. </a:t>
                </a:r>
              </a:p>
              <a:p>
                <a:r>
                  <a:rPr lang="en-US" dirty="0"/>
                  <a:t>If the resulting confidence interval does not contain zero, we conclude that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m:t>
                        </m:r>
                      </m:sub>
                    </m:sSub>
                  </m:oMath>
                </a14:m>
                <a:r>
                  <a:rPr lang="en-US" dirty="0"/>
                  <a:t> differs from zero at the predetermined level of significance. </a:t>
                </a:r>
              </a:p>
              <a:p>
                <a:r>
                  <a:rPr lang="en-US" dirty="0">
                    <a:latin typeface="Arial" panose="020B0604020202020204" pitchFamily="34" charset="0"/>
                    <a:cs typeface="Arial" panose="020B0604020202020204" pitchFamily="34" charset="0"/>
                  </a:rPr>
                  <a:t>The multiple regression output for the Butler Trucking Company example shows each regression coefficient's confidence intervals at 95% and 99% confidence levels. </a:t>
                </a:r>
                <a:endParaRPr lang="en-US" dirty="0"/>
              </a:p>
            </p:txBody>
          </p:sp>
        </mc:Choice>
        <mc:Fallback xmlns="">
          <p:sp>
            <p:nvSpPr>
              <p:cNvPr id="3" name="Text Placeholder 2">
                <a:extLst>
                  <a:ext uri="{FF2B5EF4-FFF2-40B4-BE49-F238E27FC236}">
                    <a16:creationId xmlns:a16="http://schemas.microsoft.com/office/drawing/2014/main" id="{B4982278-40B6-D694-6279-3BA244FF12B9}"/>
                  </a:ext>
                </a:extLst>
              </p:cNvPr>
              <p:cNvSpPr>
                <a:spLocks noGrp="1" noRot="1" noChangeAspect="1" noMove="1" noResize="1" noEditPoints="1" noAdjustHandles="1" noChangeArrowheads="1" noChangeShapeType="1" noTextEdit="1"/>
              </p:cNvSpPr>
              <p:nvPr>
                <p:ph type="body" sz="quarter" idx="15"/>
              </p:nvPr>
            </p:nvSpPr>
            <p:spPr>
              <a:xfrm>
                <a:off x="743576" y="1642946"/>
                <a:ext cx="10711543" cy="4230030"/>
              </a:xfrm>
              <a:blipFill>
                <a:blip r:embed="rId2"/>
                <a:stretch>
                  <a:fillRect l="-1764" t="-2165" b="-2020"/>
                </a:stretch>
              </a:blipFill>
            </p:spPr>
            <p:txBody>
              <a:bodyPr/>
              <a:lstStyle/>
              <a:p>
                <a:r>
                  <a:rPr lang="en-US">
                    <a:noFill/>
                  </a:rPr>
                  <a:t> </a:t>
                </a:r>
              </a:p>
            </p:txBody>
          </p:sp>
        </mc:Fallback>
      </mc:AlternateContent>
    </p:spTree>
    <p:extLst>
      <p:ext uri="{BB962C8B-B14F-4D97-AF65-F5344CB8AC3E}">
        <p14:creationId xmlns:p14="http://schemas.microsoft.com/office/powerpoint/2010/main" val="2656830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66EC-3C80-6B7D-3E67-56AD157D645C}"/>
              </a:ext>
            </a:extLst>
          </p:cNvPr>
          <p:cNvSpPr>
            <a:spLocks noGrp="1"/>
          </p:cNvSpPr>
          <p:nvPr>
            <p:ph type="title"/>
          </p:nvPr>
        </p:nvSpPr>
        <p:spPr/>
        <p:txBody>
          <a:bodyPr/>
          <a:lstStyle/>
          <a:p>
            <a:r>
              <a:rPr lang="en-US" sz="3200" dirty="0"/>
              <a:t>8.5 Addressing Nonsignificant Independent Variables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80E8481-36C8-E13B-7550-51A7654B829D}"/>
                  </a:ext>
                </a:extLst>
              </p:cNvPr>
              <p:cNvSpPr>
                <a:spLocks noGrp="1"/>
              </p:cNvSpPr>
              <p:nvPr>
                <p:ph type="body" sz="quarter" idx="15"/>
              </p:nvPr>
            </p:nvSpPr>
            <p:spPr>
              <a:xfrm>
                <a:off x="743577" y="1207978"/>
                <a:ext cx="10610224" cy="4620393"/>
              </a:xfrm>
            </p:spPr>
            <p:txBody>
              <a:bodyPr/>
              <a:lstStyle/>
              <a:p>
                <a:r>
                  <a:rPr lang="en-US" dirty="0"/>
                  <a:t>If practical experience dictates that a nonsignificant independent variable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is related to the dependent variable </a:t>
                </a:r>
                <a14:m>
                  <m:oMath xmlns:m="http://schemas.openxmlformats.org/officeDocument/2006/math">
                    <m:r>
                      <a:rPr lang="en-US" i="1" dirty="0" smtClean="0">
                        <a:latin typeface="Cambria Math" panose="02040503050406030204" pitchFamily="18" charset="0"/>
                      </a:rPr>
                      <m:t>𝑦</m:t>
                    </m:r>
                  </m:oMath>
                </a14:m>
                <a:r>
                  <a:rPr lang="en-US" dirty="0"/>
                  <a:t>, the independent variable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 </m:t>
                    </m:r>
                  </m:oMath>
                </a14:m>
                <a:r>
                  <a:rPr lang="en-US" dirty="0"/>
                  <a:t>should be left in the model.</a:t>
                </a:r>
              </a:p>
              <a:p>
                <a:r>
                  <a:rPr lang="en-US" dirty="0"/>
                  <a:t>If the model sufficiently explains the dependent variable </a:t>
                </a:r>
                <a14:m>
                  <m:oMath xmlns:m="http://schemas.openxmlformats.org/officeDocument/2006/math">
                    <m:r>
                      <a:rPr lang="en-US" i="1" dirty="0" smtClean="0">
                        <a:latin typeface="Cambria Math" panose="02040503050406030204" pitchFamily="18" charset="0"/>
                      </a:rPr>
                      <m:t>𝑦</m:t>
                    </m:r>
                  </m:oMath>
                </a14:m>
                <a:r>
                  <a:rPr lang="en-US" dirty="0"/>
                  <a:t> without the nonsignificant independent variable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then consider rerunning the regression without the nonsignificant independent variable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a:t>
                </a:r>
              </a:p>
              <a:p>
                <a:r>
                  <a:rPr lang="en-US" dirty="0"/>
                  <a:t>At times, the estimates of the other regression coefficients and their </a:t>
                </a:r>
                <a14:m>
                  <m:oMath xmlns:m="http://schemas.openxmlformats.org/officeDocument/2006/math">
                    <m:r>
                      <a:rPr lang="en-US" i="1" dirty="0" smtClean="0">
                        <a:latin typeface="Cambria Math" panose="02040503050406030204" pitchFamily="18" charset="0"/>
                      </a:rPr>
                      <m:t>𝑝</m:t>
                    </m:r>
                  </m:oMath>
                </a14:m>
                <a:r>
                  <a:rPr lang="en-US" dirty="0"/>
                  <a:t>−values may change considerably when we remove the nonsignificant independent variable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from the model.</a:t>
                </a:r>
              </a:p>
              <a:p>
                <a:r>
                  <a:rPr lang="en-US" dirty="0"/>
                  <a:t>The appropriate treatment of the inclusion or exclusion of the </a:t>
                </a:r>
                <a14:m>
                  <m:oMath xmlns:m="http://schemas.openxmlformats.org/officeDocument/2006/math">
                    <m:r>
                      <a:rPr lang="en-US" i="1" dirty="0" smtClean="0">
                        <a:latin typeface="Cambria Math" panose="02040503050406030204" pitchFamily="18" charset="0"/>
                      </a:rPr>
                      <m:t>𝑦</m:t>
                    </m:r>
                  </m:oMath>
                </a14:m>
                <a:r>
                  <a:rPr lang="en-US" dirty="0"/>
                  <a:t>-intercept when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0</m:t>
                        </m:r>
                      </m:sub>
                    </m:sSub>
                  </m:oMath>
                </a14:m>
                <a:r>
                  <a:rPr lang="en-US" dirty="0"/>
                  <a:t> is not statistically significant may require special consideration (*see notes.)</a:t>
                </a:r>
              </a:p>
              <a:p>
                <a:endParaRPr lang="en-US" dirty="0"/>
              </a:p>
            </p:txBody>
          </p:sp>
        </mc:Choice>
        <mc:Fallback xmlns="">
          <p:sp>
            <p:nvSpPr>
              <p:cNvPr id="3" name="Text Placeholder 2">
                <a:extLst>
                  <a:ext uri="{FF2B5EF4-FFF2-40B4-BE49-F238E27FC236}">
                    <a16:creationId xmlns:a16="http://schemas.microsoft.com/office/drawing/2014/main" id="{B80E8481-36C8-E13B-7550-51A7654B829D}"/>
                  </a:ext>
                </a:extLst>
              </p:cNvPr>
              <p:cNvSpPr>
                <a:spLocks noGrp="1" noRot="1" noChangeAspect="1" noMove="1" noResize="1" noEditPoints="1" noAdjustHandles="1" noChangeArrowheads="1" noChangeShapeType="1" noTextEdit="1"/>
              </p:cNvSpPr>
              <p:nvPr>
                <p:ph type="body" sz="quarter" idx="15"/>
              </p:nvPr>
            </p:nvSpPr>
            <p:spPr>
              <a:xfrm>
                <a:off x="743577" y="1207978"/>
                <a:ext cx="10610224" cy="4620393"/>
              </a:xfrm>
              <a:blipFill>
                <a:blip r:embed="rId3"/>
                <a:stretch>
                  <a:fillRect l="-1781" t="-1979" r="-1953" b="-2639"/>
                </a:stretch>
              </a:blipFill>
            </p:spPr>
            <p:txBody>
              <a:bodyPr/>
              <a:lstStyle/>
              <a:p>
                <a:r>
                  <a:rPr lang="en-US">
                    <a:noFill/>
                  </a:rPr>
                  <a:t> </a:t>
                </a:r>
              </a:p>
            </p:txBody>
          </p:sp>
        </mc:Fallback>
      </mc:AlternateContent>
    </p:spTree>
    <p:extLst>
      <p:ext uri="{BB962C8B-B14F-4D97-AF65-F5344CB8AC3E}">
        <p14:creationId xmlns:p14="http://schemas.microsoft.com/office/powerpoint/2010/main" val="617882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F0B6-5DE6-115C-2DBD-6C10EC7D12FC}"/>
              </a:ext>
            </a:extLst>
          </p:cNvPr>
          <p:cNvSpPr>
            <a:spLocks noGrp="1"/>
          </p:cNvSpPr>
          <p:nvPr>
            <p:ph type="title"/>
          </p:nvPr>
        </p:nvSpPr>
        <p:spPr/>
        <p:txBody>
          <a:bodyPr/>
          <a:lstStyle/>
          <a:p>
            <a:r>
              <a:rPr lang="en-US" dirty="0"/>
              <a:t>8.5 Multicollinearity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C3C4DE-A912-BF6E-1B0A-EE518560F441}"/>
                  </a:ext>
                </a:extLst>
              </p:cNvPr>
              <p:cNvSpPr>
                <a:spLocks noGrp="1"/>
              </p:cNvSpPr>
              <p:nvPr>
                <p:ph type="body" sz="quarter" idx="15"/>
              </p:nvPr>
            </p:nvSpPr>
            <p:spPr>
              <a:xfrm>
                <a:off x="740228" y="1230210"/>
                <a:ext cx="10711543" cy="4523819"/>
              </a:xfrm>
            </p:spPr>
            <p:txBody>
              <a:bodyPr/>
              <a:lstStyle/>
              <a:p>
                <a:r>
                  <a:rPr lang="en-US" b="1" dirty="0">
                    <a:solidFill>
                      <a:srgbClr val="0070C0"/>
                    </a:solidFill>
                  </a:rPr>
                  <a:t>Multicollinearity</a:t>
                </a:r>
                <a:r>
                  <a:rPr lang="en-US" dirty="0"/>
                  <a:t> refers to the correlation among the independent variables in multiple regression analysis (*see notes.)</a:t>
                </a:r>
              </a:p>
              <a:p>
                <a:pPr marL="803275" indent="-342900">
                  <a:buFont typeface="Arial" panose="020B0604020202020204" pitchFamily="34" charset="0"/>
                  <a:buChar char="•"/>
                </a:pPr>
                <a:r>
                  <a:rPr lang="en-US" dirty="0"/>
                  <a:t>Multicollinearity increases the standard errors of the regression estimates of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cs typeface="Arial" panose="020B0604020202020204" pitchFamily="34"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𝑞</m:t>
                        </m:r>
                      </m:sub>
                    </m:sSub>
                  </m:oMath>
                </a14:m>
                <a:r>
                  <a:rPr lang="en-US" dirty="0"/>
                  <a:t> and the predicted values of the dependent variable </a:t>
                </a:r>
                <a14:m>
                  <m:oMath xmlns:m="http://schemas.openxmlformats.org/officeDocument/2006/math">
                    <m:r>
                      <a:rPr lang="en-US" i="1" dirty="0" smtClean="0">
                        <a:latin typeface="Cambria Math" panose="02040503050406030204" pitchFamily="18" charset="0"/>
                      </a:rPr>
                      <m:t>𝑦</m:t>
                    </m:r>
                  </m:oMath>
                </a14:m>
                <a:r>
                  <a:rPr lang="en-US" dirty="0"/>
                  <a:t> so that inference based on these estimates is less precise than it should be.</a:t>
                </a:r>
              </a:p>
              <a:p>
                <a:r>
                  <a:rPr lang="en-US" dirty="0"/>
                  <a:t>In </a:t>
                </a:r>
                <a:r>
                  <a:rPr lang="en-US" i="1" dirty="0"/>
                  <a:t>t</a:t>
                </a:r>
                <a:r>
                  <a:rPr lang="en-US" dirty="0"/>
                  <a:t> tests for the significance of individual parameters, it is possible to conclude that a parameter associated with one of the multicollinear independent variables is not significantly different from zero when the independent variable has a strong relationship with the dependent variable instead.</a:t>
                </a:r>
              </a:p>
              <a:p>
                <a:r>
                  <a:rPr lang="en-US" dirty="0"/>
                  <a:t>The presence of multicollinearity is excluded when there is little correlation among the independent variables.</a:t>
                </a:r>
              </a:p>
              <a:p>
                <a:endParaRPr lang="en-US" dirty="0"/>
              </a:p>
            </p:txBody>
          </p:sp>
        </mc:Choice>
        <mc:Fallback xmlns="">
          <p:sp>
            <p:nvSpPr>
              <p:cNvPr id="3" name="Text Placeholder 2">
                <a:extLst>
                  <a:ext uri="{FF2B5EF4-FFF2-40B4-BE49-F238E27FC236}">
                    <a16:creationId xmlns:a16="http://schemas.microsoft.com/office/drawing/2014/main" id="{12C3C4DE-A912-BF6E-1B0A-EE518560F441}"/>
                  </a:ext>
                </a:extLst>
              </p:cNvPr>
              <p:cNvSpPr>
                <a:spLocks noGrp="1" noRot="1" noChangeAspect="1" noMove="1" noResize="1" noEditPoints="1" noAdjustHandles="1" noChangeArrowheads="1" noChangeShapeType="1" noTextEdit="1"/>
              </p:cNvSpPr>
              <p:nvPr>
                <p:ph type="body" sz="quarter" idx="15"/>
              </p:nvPr>
            </p:nvSpPr>
            <p:spPr>
              <a:xfrm>
                <a:off x="740228" y="1230210"/>
                <a:ext cx="10711543" cy="4523819"/>
              </a:xfrm>
              <a:blipFill>
                <a:blip r:embed="rId3"/>
                <a:stretch>
                  <a:fillRect l="-1706" t="-2022" r="-2275" b="-2156"/>
                </a:stretch>
              </a:blipFill>
            </p:spPr>
            <p:txBody>
              <a:bodyPr/>
              <a:lstStyle/>
              <a:p>
                <a:r>
                  <a:rPr lang="en-US">
                    <a:noFill/>
                  </a:rPr>
                  <a:t> </a:t>
                </a:r>
              </a:p>
            </p:txBody>
          </p:sp>
        </mc:Fallback>
      </mc:AlternateContent>
    </p:spTree>
    <p:extLst>
      <p:ext uri="{BB962C8B-B14F-4D97-AF65-F5344CB8AC3E}">
        <p14:creationId xmlns:p14="http://schemas.microsoft.com/office/powerpoint/2010/main" val="816138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E59E-A6C6-0F6E-8EE3-C3F5904EF09F}"/>
              </a:ext>
            </a:extLst>
          </p:cNvPr>
          <p:cNvSpPr>
            <a:spLocks noGrp="1"/>
          </p:cNvSpPr>
          <p:nvPr>
            <p:ph type="title"/>
          </p:nvPr>
        </p:nvSpPr>
        <p:spPr/>
        <p:txBody>
          <a:bodyPr/>
          <a:lstStyle/>
          <a:p>
            <a:r>
              <a:rPr lang="en-US" dirty="0"/>
              <a:t>8.5 Multicollinearity in the Butler Trucking Co. Data</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A39E8AF-F24E-B140-E3EB-3FD991227335}"/>
                  </a:ext>
                </a:extLst>
              </p:cNvPr>
              <p:cNvSpPr>
                <a:spLocks noGrp="1"/>
              </p:cNvSpPr>
              <p:nvPr>
                <p:ph type="body" sz="quarter" idx="15"/>
              </p:nvPr>
            </p:nvSpPr>
            <p:spPr>
              <a:xfrm>
                <a:off x="743577" y="1278673"/>
                <a:ext cx="5092228" cy="4661210"/>
              </a:xfrm>
            </p:spPr>
            <p:txBody>
              <a:bodyPr/>
              <a:lstStyle/>
              <a:p>
                <a:r>
                  <a:rPr lang="en-US" dirty="0"/>
                  <a:t>DATAfile: </a:t>
                </a:r>
                <a:r>
                  <a:rPr lang="en-US" i="1" dirty="0" err="1"/>
                  <a:t>butlerwithgasconsumption</a:t>
                </a:r>
                <a:endParaRPr lang="en-US" i="1" dirty="0"/>
              </a:p>
              <a:p>
                <a:r>
                  <a:rPr lang="en-US" dirty="0"/>
                  <a:t>The regression output to the right has miles driven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and gasoline consumption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as independent variables.</a:t>
                </a:r>
              </a:p>
              <a:p>
                <a:r>
                  <a:rPr lang="en-US" dirty="0"/>
                  <a:t>The two variables are highly correlated, as gas consumption increases with total miles driven, with a correlation coefficient of 0.9572.</a:t>
                </a:r>
              </a:p>
              <a:p>
                <a:r>
                  <a:rPr lang="en-US" dirty="0"/>
                  <a:t>Because of multicollinearity, the regression coefficient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oMath>
                </a14:m>
                <a:r>
                  <a:rPr lang="en-US" dirty="0"/>
                  <a:t> is not significant, with </a:t>
                </a:r>
                <a14:m>
                  <m:oMath xmlns:m="http://schemas.openxmlformats.org/officeDocument/2006/math">
                    <m:r>
                      <a:rPr lang="en-US" i="1" dirty="0" smtClean="0">
                        <a:latin typeface="Cambria Math" panose="02040503050406030204" pitchFamily="18" charset="0"/>
                      </a:rPr>
                      <m:t>𝑝</m:t>
                    </m:r>
                    <m:r>
                      <m:rPr>
                        <m:nor/>
                      </m:rPr>
                      <a:rPr lang="en-US" i="0" dirty="0" smtClean="0">
                        <a:latin typeface="Cambria Math" panose="02040503050406030204" pitchFamily="18" charset="0"/>
                      </a:rPr>
                      <m:t>−</m:t>
                    </m:r>
                    <m:r>
                      <a:rPr lang="en-US" i="1" dirty="0" smtClean="0">
                        <a:latin typeface="Cambria Math" panose="02040503050406030204" pitchFamily="18" charset="0"/>
                      </a:rPr>
                      <m:t>𝑣𝑎𝑙𝑢𝑒</m:t>
                    </m:r>
                    <m:r>
                      <a:rPr lang="en-US" i="1" dirty="0" smtClean="0">
                        <a:latin typeface="Cambria Math" panose="02040503050406030204" pitchFamily="18" charset="0"/>
                      </a:rPr>
                      <m:t>=0.6588</m:t>
                    </m:r>
                  </m:oMath>
                </a14:m>
                <a:r>
                  <a:rPr lang="en-US" dirty="0"/>
                  <a:t>.</a:t>
                </a:r>
              </a:p>
              <a:p>
                <a:endParaRPr lang="en-US" dirty="0"/>
              </a:p>
            </p:txBody>
          </p:sp>
        </mc:Choice>
        <mc:Fallback xmlns="">
          <p:sp>
            <p:nvSpPr>
              <p:cNvPr id="3" name="Text Placeholder 2">
                <a:extLst>
                  <a:ext uri="{FF2B5EF4-FFF2-40B4-BE49-F238E27FC236}">
                    <a16:creationId xmlns:a16="http://schemas.microsoft.com/office/drawing/2014/main" id="{DA39E8AF-F24E-B140-E3EB-3FD991227335}"/>
                  </a:ext>
                </a:extLst>
              </p:cNvPr>
              <p:cNvSpPr>
                <a:spLocks noGrp="1" noRot="1" noChangeAspect="1" noMove="1" noResize="1" noEditPoints="1" noAdjustHandles="1" noChangeArrowheads="1" noChangeShapeType="1" noTextEdit="1"/>
              </p:cNvSpPr>
              <p:nvPr>
                <p:ph type="body" sz="quarter" idx="15"/>
              </p:nvPr>
            </p:nvSpPr>
            <p:spPr>
              <a:xfrm>
                <a:off x="743577" y="1278673"/>
                <a:ext cx="5092228" cy="4661210"/>
              </a:xfrm>
              <a:blipFill>
                <a:blip r:embed="rId2"/>
                <a:stretch>
                  <a:fillRect l="-3713" t="-1963" r="-4790" b="-3141"/>
                </a:stretch>
              </a:blipFill>
            </p:spPr>
            <p:txBody>
              <a:bodyPr/>
              <a:lstStyle/>
              <a:p>
                <a:r>
                  <a:rPr lang="en-US">
                    <a:noFill/>
                  </a:rPr>
                  <a:t> </a:t>
                </a:r>
              </a:p>
            </p:txBody>
          </p:sp>
        </mc:Fallback>
      </mc:AlternateContent>
      <p:pic>
        <p:nvPicPr>
          <p:cNvPr id="6" name="Picture Placeholder 5" descr="A screenshot of an Excel sheet shows the regression tool output for Butler Trucking Company with miles and gasoline consumption as independent variables. It includes three tables under summary output. The first table lists the regression statistics. The data are as follows: multiple R, 0.69406354; R square, 0.481724198; adjusted R square, 0.478234125; standard error, 1.398077545; and observations, 300. The data for the second table, ANOVA are listed under the column headers: d f, S S, M S, F, and Significance F. Regression: 2, 539.5808158, 269.7904079, 138.0269794, and 4.09542E-43. Residual: 297, 580.5223842, 1.954620822, blank, and blank. Tota1: 299, 1120.1032, blank, blank, and blank. The data for the third table are listed under the column headers: coefficients, standard error, t stat, P-value, lower 95 percent, upper 95 percent, lower 99.0 percent, and upper 99.0 percent. Intercept: 2.493095385, 0.33669895, 7.404523781, 1.36703E-12, 1.830477398, 3.155713373, 1.620208758, and 3.365982013. Miles: 0.074701825, 0.014274552, 5.233216928, 3.15444E-07, 0.046609743, 0.102793908, 0.037695279, and 0.111708371. Gasoline Consumption: negative 0.067506102, 0.152707928, negative 0.442060235, 0.658767336, negative 0.368032789, 0.233020584, negative 0.463398955, and 0.328386751. &#10;">
            <a:extLst>
              <a:ext uri="{FF2B5EF4-FFF2-40B4-BE49-F238E27FC236}">
                <a16:creationId xmlns:a16="http://schemas.microsoft.com/office/drawing/2014/main" id="{12D7B0BD-B756-713C-60B1-335811A52F67}"/>
              </a:ext>
            </a:extLst>
          </p:cNvPr>
          <p:cNvPicPr>
            <a:picLocks noGrp="1" noChangeAspect="1"/>
          </p:cNvPicPr>
          <p:nvPr>
            <p:ph type="pic" sz="quarter" idx="16"/>
          </p:nvPr>
        </p:nvPicPr>
        <p:blipFill rotWithShape="1">
          <a:blip r:embed="rId3"/>
          <a:srcRect l="2" r="2"/>
          <a:stretch/>
        </p:blipFill>
        <p:spPr>
          <a:xfrm>
            <a:off x="5888804" y="1670003"/>
            <a:ext cx="5464996" cy="3878550"/>
          </a:xfrm>
        </p:spPr>
      </p:pic>
    </p:spTree>
    <p:extLst>
      <p:ext uri="{BB962C8B-B14F-4D97-AF65-F5344CB8AC3E}">
        <p14:creationId xmlns:p14="http://schemas.microsoft.com/office/powerpoint/2010/main" val="2745841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D7BF-C012-4BEC-8F65-9E08ED0C7F38}"/>
              </a:ext>
            </a:extLst>
          </p:cNvPr>
          <p:cNvSpPr>
            <a:spLocks noGrp="1"/>
          </p:cNvSpPr>
          <p:nvPr>
            <p:ph type="title"/>
          </p:nvPr>
        </p:nvSpPr>
        <p:spPr>
          <a:xfrm>
            <a:off x="659956" y="365125"/>
            <a:ext cx="10860819" cy="672105"/>
          </a:xfrm>
        </p:spPr>
        <p:txBody>
          <a:bodyPr/>
          <a:lstStyle/>
          <a:p>
            <a:r>
              <a:rPr lang="en-US" dirty="0"/>
              <a:t>8.6 Dummy Variables</a:t>
            </a:r>
            <a:endParaRPr lang="en-US" i="1"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BEC8BB-8104-4C26-9140-469D3A662CF8}"/>
                  </a:ext>
                </a:extLst>
              </p:cNvPr>
              <p:cNvSpPr>
                <a:spLocks noGrp="1"/>
              </p:cNvSpPr>
              <p:nvPr>
                <p:ph type="body" sz="quarter" idx="15"/>
              </p:nvPr>
            </p:nvSpPr>
            <p:spPr>
              <a:xfrm>
                <a:off x="659956" y="1142524"/>
                <a:ext cx="10781737" cy="4600354"/>
              </a:xfrm>
            </p:spPr>
            <p:txBody>
              <a:bodyPr/>
              <a:lstStyle/>
              <a:p>
                <a:pPr>
                  <a:spcBef>
                    <a:spcPts val="600"/>
                  </a:spcBef>
                  <a:spcAft>
                    <a:spcPts val="0"/>
                  </a:spcAft>
                </a:pPr>
                <a:r>
                  <a:rPr lang="en-US" dirty="0">
                    <a:latin typeface="Arial" panose="020B0604020202020204" pitchFamily="34" charset="0"/>
                    <a:cs typeface="Arial" panose="020B0604020202020204" pitchFamily="34" charset="0"/>
                  </a:rPr>
                  <a:t>Thus far, the regression examples we have considered involved quantitative independent variables such as distance traveled, gas consumption, and number of deliveries. </a:t>
                </a:r>
              </a:p>
              <a:p>
                <a:pPr>
                  <a:spcAft>
                    <a:spcPts val="0"/>
                  </a:spcAft>
                </a:pPr>
                <a:r>
                  <a:rPr lang="en-US" dirty="0">
                    <a:latin typeface="Arial" panose="020B0604020202020204" pitchFamily="34" charset="0"/>
                    <a:cs typeface="Arial" panose="020B0604020202020204" pitchFamily="34" charset="0"/>
                  </a:rPr>
                  <a:t>Often, we must work with </a:t>
                </a:r>
                <a:r>
                  <a:rPr lang="en-US" b="1" dirty="0">
                    <a:solidFill>
                      <a:srgbClr val="0070C0"/>
                    </a:solidFill>
                    <a:latin typeface="Arial" panose="020B0604020202020204" pitchFamily="34" charset="0"/>
                    <a:cs typeface="Arial" panose="020B0604020202020204" pitchFamily="34" charset="0"/>
                  </a:rPr>
                  <a:t>categorical independent variables</a:t>
                </a:r>
                <a:r>
                  <a:rPr lang="en-US" dirty="0">
                    <a:latin typeface="Arial" panose="020B0604020202020204" pitchFamily="34" charset="0"/>
                    <a:cs typeface="Arial" panose="020B0604020202020204" pitchFamily="34" charset="0"/>
                  </a:rPr>
                  <a:t>, such as:</a:t>
                </a:r>
              </a:p>
              <a:p>
                <a:pPr marL="914400" indent="-342900">
                  <a:spcBef>
                    <a:spcPts val="600"/>
                  </a:spcBef>
                  <a:spcAft>
                    <a:spcPts val="0"/>
                  </a:spcAft>
                  <a:buFont typeface="Arial" panose="020B0604020202020204" pitchFamily="34" charset="0"/>
                  <a:buChar char="•"/>
                </a:pPr>
                <a:r>
                  <a:rPr lang="en-US" dirty="0">
                    <a:latin typeface="Arial" panose="020B0604020202020204" pitchFamily="34" charset="0"/>
                    <a:cs typeface="Arial" panose="020B0604020202020204" pitchFamily="34" charset="0"/>
                  </a:rPr>
                  <a:t>gender (male, female)</a:t>
                </a:r>
              </a:p>
              <a:p>
                <a:pPr marL="914400" indent="-342900">
                  <a:spcBef>
                    <a:spcPts val="600"/>
                  </a:spcBef>
                  <a:spcAft>
                    <a:spcPts val="0"/>
                  </a:spcAft>
                  <a:buFont typeface="Arial" panose="020B0604020202020204" pitchFamily="34" charset="0"/>
                  <a:buChar char="•"/>
                </a:pPr>
                <a:r>
                  <a:rPr lang="en-US" dirty="0">
                    <a:latin typeface="Arial" panose="020B0604020202020204" pitchFamily="34" charset="0"/>
                    <a:cs typeface="Arial" panose="020B0604020202020204" pitchFamily="34" charset="0"/>
                  </a:rPr>
                  <a:t>method of payment (cash, credit card, check)</a:t>
                </a:r>
              </a:p>
              <a:p>
                <a:pPr>
                  <a:spcAft>
                    <a:spcPts val="600"/>
                  </a:spcAft>
                </a:pPr>
                <a:r>
                  <a:rPr lang="en-US" dirty="0">
                    <a:latin typeface="Arial" panose="020B0604020202020204" pitchFamily="34" charset="0"/>
                    <a:cs typeface="Arial" panose="020B0604020202020204" pitchFamily="34" charset="0"/>
                  </a:rPr>
                  <a:t>To add a two-level categorical independent variable into a regression model, such as whether a driver should take the highway during afternoon rush hour in the Butler Trucking Company problem, we define a </a:t>
                </a:r>
                <a:r>
                  <a:rPr lang="en-US" b="1" dirty="0">
                    <a:solidFill>
                      <a:srgbClr val="0070C0"/>
                    </a:solidFill>
                    <a:latin typeface="Arial" panose="020B0604020202020204" pitchFamily="34" charset="0"/>
                    <a:cs typeface="Arial" panose="020B0604020202020204" pitchFamily="34" charset="0"/>
                  </a:rPr>
                  <a:t>dummy variable</a:t>
                </a:r>
                <a:r>
                  <a:rPr lang="en-US" dirty="0">
                    <a:solidFill>
                      <a:srgbClr val="0070C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as follows:</a:t>
                </a:r>
              </a:p>
              <a:p>
                <a:pPr>
                  <a:spcBef>
                    <a:spcPts val="600"/>
                  </a:spcBef>
                  <a:spcAft>
                    <a:spcPts val="600"/>
                  </a:spcAft>
                </a:pPr>
                <a14:m>
                  <m:oMathPara xmlns:m="http://schemas.openxmlformats.org/officeDocument/2006/math">
                    <m:oMathParaPr>
                      <m:jc m:val="center"/>
                    </m:oMathParaPr>
                    <m:oMath xmlns:m="http://schemas.openxmlformats.org/officeDocument/2006/math">
                      <m:sSub>
                        <m:sSubPr>
                          <m:ctrlPr>
                            <a:rPr lang="en-US" sz="2200" i="1" smtClean="0">
                              <a:latin typeface="Cambria Math" panose="02040503050406030204" pitchFamily="18" charset="0"/>
                              <a:cs typeface="Arial" panose="020B0604020202020204" pitchFamily="34" charset="0"/>
                            </a:rPr>
                          </m:ctrlPr>
                        </m:sSubPr>
                        <m:e>
                          <m:r>
                            <a:rPr lang="en-US" sz="2200" b="0" i="1" smtClean="0">
                              <a:latin typeface="Cambria Math" panose="02040503050406030204" pitchFamily="18" charset="0"/>
                              <a:cs typeface="Arial" panose="020B0604020202020204" pitchFamily="34" charset="0"/>
                            </a:rPr>
                            <m:t>𝑥</m:t>
                          </m:r>
                        </m:e>
                        <m:sub>
                          <m:r>
                            <a:rPr lang="en-US" sz="2200" b="0" i="1" smtClean="0">
                              <a:latin typeface="Cambria Math" panose="02040503050406030204" pitchFamily="18" charset="0"/>
                              <a:cs typeface="Arial" panose="020B0604020202020204" pitchFamily="34" charset="0"/>
                            </a:rPr>
                            <m:t>3</m:t>
                          </m:r>
                        </m:sub>
                      </m:sSub>
                      <m:r>
                        <a:rPr lang="en-US" sz="2200" b="0" i="1" smtClean="0">
                          <a:latin typeface="Cambria Math" panose="02040503050406030204" pitchFamily="18" charset="0"/>
                          <a:cs typeface="Arial" panose="020B0604020202020204" pitchFamily="34" charset="0"/>
                        </a:rPr>
                        <m:t>=</m:t>
                      </m:r>
                      <m:d>
                        <m:dPr>
                          <m:begChr m:val="{"/>
                          <m:endChr m:val=""/>
                          <m:ctrlPr>
                            <a:rPr lang="en-US" sz="2200" b="0" i="1" smtClean="0">
                              <a:latin typeface="Cambria Math" panose="02040503050406030204" pitchFamily="18" charset="0"/>
                              <a:cs typeface="Arial" panose="020B0604020202020204" pitchFamily="34" charset="0"/>
                            </a:rPr>
                          </m:ctrlPr>
                        </m:dPr>
                        <m:e>
                          <m:eqArr>
                            <m:eqArrPr>
                              <m:ctrlPr>
                                <a:rPr lang="en-US" sz="2200" b="0" i="1" smtClean="0">
                                  <a:latin typeface="Cambria Math" panose="02040503050406030204" pitchFamily="18" charset="0"/>
                                  <a:cs typeface="Arial" panose="020B0604020202020204" pitchFamily="34" charset="0"/>
                                </a:rPr>
                              </m:ctrlPr>
                            </m:eqArrPr>
                            <m:e>
                              <m:r>
                                <a:rPr lang="en-US" sz="2200" b="0" i="1" smtClean="0">
                                  <a:latin typeface="Cambria Math" panose="02040503050406030204" pitchFamily="18" charset="0"/>
                                  <a:cs typeface="Arial" panose="020B0604020202020204" pitchFamily="34" charset="0"/>
                                </a:rPr>
                                <m:t>0 </m:t>
                              </m:r>
                              <m:r>
                                <m:rPr>
                                  <m:nor/>
                                </m:rPr>
                                <a:rPr lang="en-US" sz="2200" b="0" i="0" smtClean="0">
                                  <a:latin typeface="Cambria Math" panose="02040503050406030204" pitchFamily="18" charset="0"/>
                                  <a:cs typeface="Arial" panose="020B0604020202020204" pitchFamily="34" charset="0"/>
                                </a:rPr>
                                <m:t>if</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an</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assignment</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does</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not</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include</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driving</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on</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the</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highway</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during</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rush</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hour</m:t>
                              </m:r>
                            </m:e>
                            <m:e>
                              <m:r>
                                <a:rPr lang="en-US" sz="2200" b="0" i="1" smtClean="0">
                                  <a:latin typeface="Cambria Math" panose="02040503050406030204" pitchFamily="18" charset="0"/>
                                  <a:cs typeface="Arial" panose="020B0604020202020204" pitchFamily="34" charset="0"/>
                                </a:rPr>
                                <m:t>1</m:t>
                              </m:r>
                              <m:r>
                                <m:rPr>
                                  <m:nor/>
                                </m:rPr>
                                <a:rPr lang="en-US" sz="2200" b="0" i="0" smtClean="0">
                                  <a:latin typeface="Cambria Math" panose="02040503050406030204" pitchFamily="18" charset="0"/>
                                  <a:cs typeface="Arial" panose="020B0604020202020204" pitchFamily="34" charset="0"/>
                                </a:rPr>
                                <m:t> </m:t>
                              </m:r>
                              <m:r>
                                <m:rPr>
                                  <m:nor/>
                                </m:rPr>
                                <a:rPr lang="en-US" sz="2200">
                                  <a:latin typeface="Cambria Math" panose="02040503050406030204" pitchFamily="18" charset="0"/>
                                  <a:cs typeface="Arial" panose="020B0604020202020204" pitchFamily="34" charset="0"/>
                                </a:rPr>
                                <m:t>if</m:t>
                              </m:r>
                              <m:r>
                                <m:rPr>
                                  <m:nor/>
                                </m:rPr>
                                <a:rPr lang="en-US" sz="2200">
                                  <a:latin typeface="Cambria Math" panose="02040503050406030204" pitchFamily="18" charset="0"/>
                                  <a:cs typeface="Arial" panose="020B0604020202020204" pitchFamily="34" charset="0"/>
                                </a:rPr>
                                <m:t> </m:t>
                              </m:r>
                              <m:r>
                                <m:rPr>
                                  <m:nor/>
                                </m:rPr>
                                <a:rPr lang="en-US" sz="2200">
                                  <a:latin typeface="Cambria Math" panose="02040503050406030204" pitchFamily="18" charset="0"/>
                                  <a:cs typeface="Arial" panose="020B0604020202020204" pitchFamily="34" charset="0"/>
                                </a:rPr>
                                <m:t>an</m:t>
                              </m:r>
                              <m:r>
                                <m:rPr>
                                  <m:nor/>
                                </m:rPr>
                                <a:rPr lang="en-US" sz="2200">
                                  <a:latin typeface="Cambria Math" panose="02040503050406030204" pitchFamily="18" charset="0"/>
                                  <a:cs typeface="Arial" panose="020B0604020202020204" pitchFamily="34" charset="0"/>
                                </a:rPr>
                                <m:t> </m:t>
                              </m:r>
                              <m:r>
                                <m:rPr>
                                  <m:nor/>
                                </m:rPr>
                                <a:rPr lang="en-US" sz="2200">
                                  <a:latin typeface="Cambria Math" panose="02040503050406030204" pitchFamily="18" charset="0"/>
                                  <a:cs typeface="Arial" panose="020B0604020202020204" pitchFamily="34" charset="0"/>
                                </a:rPr>
                                <m:t>assignment</m:t>
                              </m:r>
                              <m:r>
                                <m:rPr>
                                  <m:nor/>
                                </m:rPr>
                                <a:rPr lang="en-US" sz="2200">
                                  <a:latin typeface="Cambria Math" panose="02040503050406030204" pitchFamily="18" charset="0"/>
                                  <a:cs typeface="Arial" panose="020B0604020202020204" pitchFamily="34" charset="0"/>
                                </a:rPr>
                                <m:t> </m:t>
                              </m:r>
                              <m:r>
                                <m:rPr>
                                  <m:nor/>
                                </m:rPr>
                                <a:rPr lang="en-US" sz="2200">
                                  <a:latin typeface="Cambria Math" panose="02040503050406030204" pitchFamily="18" charset="0"/>
                                  <a:cs typeface="Arial" panose="020B0604020202020204" pitchFamily="34" charset="0"/>
                                </a:rPr>
                                <m:t>includes</m:t>
                              </m:r>
                              <m:r>
                                <m:rPr>
                                  <m:nor/>
                                </m:rPr>
                                <a:rPr lang="en-US" sz="2200">
                                  <a:latin typeface="Cambria Math" panose="02040503050406030204" pitchFamily="18" charset="0"/>
                                  <a:cs typeface="Arial" panose="020B0604020202020204" pitchFamily="34" charset="0"/>
                                </a:rPr>
                                <m:t> </m:t>
                              </m:r>
                              <m:r>
                                <m:rPr>
                                  <m:nor/>
                                </m:rPr>
                                <a:rPr lang="en-US" sz="2200">
                                  <a:latin typeface="Cambria Math" panose="02040503050406030204" pitchFamily="18" charset="0"/>
                                  <a:cs typeface="Arial" panose="020B0604020202020204" pitchFamily="34" charset="0"/>
                                </a:rPr>
                                <m:t>driving</m:t>
                              </m:r>
                              <m:r>
                                <m:rPr>
                                  <m:nor/>
                                </m:rPr>
                                <a:rPr lang="en-US" sz="2200">
                                  <a:latin typeface="Cambria Math" panose="02040503050406030204" pitchFamily="18" charset="0"/>
                                  <a:cs typeface="Arial" panose="020B0604020202020204" pitchFamily="34" charset="0"/>
                                </a:rPr>
                                <m:t> </m:t>
                              </m:r>
                              <m:r>
                                <m:rPr>
                                  <m:nor/>
                                </m:rPr>
                                <a:rPr lang="en-US" sz="2200">
                                  <a:latin typeface="Cambria Math" panose="02040503050406030204" pitchFamily="18" charset="0"/>
                                  <a:cs typeface="Arial" panose="020B0604020202020204" pitchFamily="34" charset="0"/>
                                </a:rPr>
                                <m:t>on</m:t>
                              </m:r>
                              <m:r>
                                <m:rPr>
                                  <m:nor/>
                                </m:rPr>
                                <a:rPr lang="en-US" sz="2200">
                                  <a:latin typeface="Cambria Math" panose="02040503050406030204" pitchFamily="18" charset="0"/>
                                  <a:cs typeface="Arial" panose="020B0604020202020204" pitchFamily="34" charset="0"/>
                                </a:rPr>
                                <m:t> </m:t>
                              </m:r>
                              <m:r>
                                <m:rPr>
                                  <m:nor/>
                                </m:rPr>
                                <a:rPr lang="en-US" sz="2200">
                                  <a:latin typeface="Cambria Math" panose="02040503050406030204" pitchFamily="18" charset="0"/>
                                  <a:cs typeface="Arial" panose="020B0604020202020204" pitchFamily="34" charset="0"/>
                                </a:rPr>
                                <m:t>the</m:t>
                              </m:r>
                              <m:r>
                                <m:rPr>
                                  <m:nor/>
                                </m:rPr>
                                <a:rPr lang="en-US" sz="2200">
                                  <a:latin typeface="Cambria Math" panose="02040503050406030204" pitchFamily="18" charset="0"/>
                                  <a:cs typeface="Arial" panose="020B0604020202020204" pitchFamily="34" charset="0"/>
                                </a:rPr>
                                <m:t> </m:t>
                              </m:r>
                              <m:r>
                                <m:rPr>
                                  <m:nor/>
                                </m:rPr>
                                <a:rPr lang="en-US" sz="2200">
                                  <a:latin typeface="Cambria Math" panose="02040503050406030204" pitchFamily="18" charset="0"/>
                                  <a:cs typeface="Arial" panose="020B0604020202020204" pitchFamily="34" charset="0"/>
                                </a:rPr>
                                <m:t>highway</m:t>
                              </m:r>
                              <m:r>
                                <m:rPr>
                                  <m:nor/>
                                </m:rPr>
                                <a:rPr lang="en-US" sz="2200">
                                  <a:latin typeface="Cambria Math" panose="02040503050406030204" pitchFamily="18" charset="0"/>
                                  <a:cs typeface="Arial" panose="020B0604020202020204" pitchFamily="34" charset="0"/>
                                </a:rPr>
                                <m:t> </m:t>
                              </m:r>
                              <m:r>
                                <m:rPr>
                                  <m:nor/>
                                </m:rPr>
                                <a:rPr lang="en-US" sz="2200">
                                  <a:latin typeface="Cambria Math" panose="02040503050406030204" pitchFamily="18" charset="0"/>
                                  <a:cs typeface="Arial" panose="020B0604020202020204" pitchFamily="34" charset="0"/>
                                </a:rPr>
                                <m:t>during</m:t>
                              </m:r>
                              <m:r>
                                <m:rPr>
                                  <m:nor/>
                                </m:rPr>
                                <a:rPr lang="en-US" sz="2200">
                                  <a:latin typeface="Cambria Math" panose="02040503050406030204" pitchFamily="18" charset="0"/>
                                  <a:cs typeface="Arial" panose="020B0604020202020204" pitchFamily="34" charset="0"/>
                                </a:rPr>
                                <m:t> </m:t>
                              </m:r>
                              <m:r>
                                <m:rPr>
                                  <m:nor/>
                                </m:rPr>
                                <a:rPr lang="en-US" sz="2200">
                                  <a:latin typeface="Cambria Math" panose="02040503050406030204" pitchFamily="18" charset="0"/>
                                  <a:cs typeface="Arial" panose="020B0604020202020204" pitchFamily="34" charset="0"/>
                                </a:rPr>
                                <m:t>rush</m:t>
                              </m:r>
                              <m:r>
                                <m:rPr>
                                  <m:nor/>
                                </m:rPr>
                                <a:rPr lang="en-US" sz="2200">
                                  <a:latin typeface="Cambria Math" panose="02040503050406030204" pitchFamily="18" charset="0"/>
                                  <a:cs typeface="Arial" panose="020B0604020202020204" pitchFamily="34" charset="0"/>
                                </a:rPr>
                                <m:t> </m:t>
                              </m:r>
                              <m:r>
                                <m:rPr>
                                  <m:nor/>
                                </m:rPr>
                                <a:rPr lang="en-US" sz="2200">
                                  <a:latin typeface="Cambria Math" panose="02040503050406030204" pitchFamily="18" charset="0"/>
                                  <a:cs typeface="Arial" panose="020B0604020202020204" pitchFamily="34" charset="0"/>
                                </a:rPr>
                                <m:t>hour</m:t>
                              </m:r>
                              <m:r>
                                <a:rPr lang="en-US" sz="2200" b="0" i="1" smtClean="0">
                                  <a:latin typeface="Cambria Math" panose="02040503050406030204" pitchFamily="18" charset="0"/>
                                  <a:cs typeface="Arial" panose="020B0604020202020204" pitchFamily="34" charset="0"/>
                                </a:rPr>
                                <m:t>                </m:t>
                              </m:r>
                            </m:e>
                          </m:eqArr>
                        </m:e>
                      </m:d>
                    </m:oMath>
                  </m:oMathPara>
                </a14:m>
                <a:endParaRPr lang="en-US" sz="2200"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5FBEC8BB-8104-4C26-9140-469D3A662CF8}"/>
                  </a:ext>
                </a:extLst>
              </p:cNvPr>
              <p:cNvSpPr>
                <a:spLocks noGrp="1" noRot="1" noChangeAspect="1" noMove="1" noResize="1" noEditPoints="1" noAdjustHandles="1" noChangeArrowheads="1" noChangeShapeType="1" noTextEdit="1"/>
              </p:cNvSpPr>
              <p:nvPr>
                <p:ph type="body" sz="quarter" idx="15"/>
              </p:nvPr>
            </p:nvSpPr>
            <p:spPr>
              <a:xfrm>
                <a:off x="659956" y="1142524"/>
                <a:ext cx="10781737" cy="4600354"/>
              </a:xfrm>
              <a:blipFill>
                <a:blip r:embed="rId3"/>
                <a:stretch>
                  <a:fillRect l="-1696" t="-1854" r="-1639"/>
                </a:stretch>
              </a:blipFill>
            </p:spPr>
            <p:txBody>
              <a:bodyPr/>
              <a:lstStyle/>
              <a:p>
                <a:r>
                  <a:rPr lang="en-US">
                    <a:noFill/>
                  </a:rPr>
                  <a:t> </a:t>
                </a:r>
              </a:p>
            </p:txBody>
          </p:sp>
        </mc:Fallback>
      </mc:AlternateContent>
    </p:spTree>
    <p:extLst>
      <p:ext uri="{BB962C8B-B14F-4D97-AF65-F5344CB8AC3E}">
        <p14:creationId xmlns:p14="http://schemas.microsoft.com/office/powerpoint/2010/main" val="1910992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CD98-3A72-7BC0-6B7E-1651A18D65C8}"/>
              </a:ext>
            </a:extLst>
          </p:cNvPr>
          <p:cNvSpPr>
            <a:spLocks noGrp="1"/>
          </p:cNvSpPr>
          <p:nvPr>
            <p:ph type="title"/>
          </p:nvPr>
        </p:nvSpPr>
        <p:spPr/>
        <p:txBody>
          <a:bodyPr/>
          <a:lstStyle/>
          <a:p>
            <a:r>
              <a:rPr lang="en-US" dirty="0"/>
              <a:t>8.6 Effect of Afternoon Rush Hour on Travel Time</a:t>
            </a:r>
          </a:p>
        </p:txBody>
      </p:sp>
      <p:pic>
        <p:nvPicPr>
          <p:cNvPr id="9" name="Picture Placeholder 8" descr="Histogram titled, included highway – rush hour driving. The horizontal axis represents residuals and the vertical axis represents frequency and it ranges from 0 to 70, in increments of 10. The histogram infers the following data: less than negative 1.5, 0.5; negative 1.0 to negative 1.5, 9; negative 0.5 to negative 1.0, 3; 0.0 to negative 0.5, 6.5; 0.0 to 0.5, 60; 0.5 to 1.0, 38; 1.0 to 1.5, 24; greater than 1.5, 11. ">
            <a:extLst>
              <a:ext uri="{FF2B5EF4-FFF2-40B4-BE49-F238E27FC236}">
                <a16:creationId xmlns:a16="http://schemas.microsoft.com/office/drawing/2014/main" id="{C90D2DFA-8FA0-5C08-3D4E-C3B8E79ABFB5}"/>
              </a:ext>
            </a:extLst>
          </p:cNvPr>
          <p:cNvPicPr>
            <a:picLocks noGrp="1" noChangeAspect="1"/>
          </p:cNvPicPr>
          <p:nvPr>
            <p:ph type="pic" sz="quarter" idx="10"/>
          </p:nvPr>
        </p:nvPicPr>
        <p:blipFill rotWithShape="1">
          <a:blip r:embed="rId3"/>
          <a:srcRect l="38" r="38"/>
          <a:stretch/>
        </p:blipFill>
        <p:spPr>
          <a:xfrm>
            <a:off x="733426" y="1262067"/>
            <a:ext cx="5356918" cy="3127248"/>
          </a:xfrm>
        </p:spPr>
      </p:pic>
      <p:pic>
        <p:nvPicPr>
          <p:cNvPr id="11" name="Picture Placeholder 10" descr="Histogram titled did not include highway – rush hour driving. The horizontal axis represents residuals and the vertical axis represents frequency and it ranges from 0 to 70, in increments of 10. The histogram infers the following data: less than negative 1.5, 7; negative 1.0 to negative 1.5, 15; negative 0.5 to negative 1.0, 60; 0.0 to negative 0.5, 50; 0.0 to 0.5, 3; 0.5 to 1.0, 3; 1.0 to 1.5, 1; greater than 1.5, 1. All data are approximate. ">
            <a:extLst>
              <a:ext uri="{FF2B5EF4-FFF2-40B4-BE49-F238E27FC236}">
                <a16:creationId xmlns:a16="http://schemas.microsoft.com/office/drawing/2014/main" id="{5D2278D6-E67E-1612-FD01-0F12819487E8}"/>
              </a:ext>
            </a:extLst>
          </p:cNvPr>
          <p:cNvPicPr>
            <a:picLocks noGrp="1" noChangeAspect="1"/>
          </p:cNvPicPr>
          <p:nvPr>
            <p:ph type="pic" sz="quarter" idx="12"/>
          </p:nvPr>
        </p:nvPicPr>
        <p:blipFill rotWithShape="1">
          <a:blip r:embed="rId4"/>
          <a:srcRect l="10" r="10"/>
          <a:stretch/>
        </p:blipFill>
        <p:spPr>
          <a:xfrm>
            <a:off x="6197579" y="1282605"/>
            <a:ext cx="5257800" cy="3123188"/>
          </a:xfrm>
        </p:spPr>
      </p:pic>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2D3AF639-9980-9CE5-1F2A-5192CA4436F1}"/>
                  </a:ext>
                </a:extLst>
              </p:cNvPr>
              <p:cNvSpPr>
                <a:spLocks noGrp="1"/>
              </p:cNvSpPr>
              <p:nvPr>
                <p:ph type="body" sz="quarter" idx="11"/>
              </p:nvPr>
            </p:nvSpPr>
            <p:spPr>
              <a:xfrm>
                <a:off x="733119" y="4634690"/>
                <a:ext cx="10722260" cy="1177203"/>
              </a:xfrm>
            </p:spPr>
            <p:txBody>
              <a:bodyPr/>
              <a:lstStyle/>
              <a:p>
                <a:r>
                  <a:rPr lang="en-US" sz="2400" dirty="0">
                    <a:solidFill>
                      <a:srgbClr val="000000"/>
                    </a:solidFill>
                  </a:rPr>
                  <a:t>A review of the residuals for the current model with miles traveled (</a:t>
                </a:r>
                <a14:m>
                  <m:oMath xmlns:m="http://schemas.openxmlformats.org/officeDocument/2006/math">
                    <m:sSub>
                      <m:sSubPr>
                        <m:ctrlPr>
                          <a:rPr lang="en-US" sz="2400" i="1" smtClean="0">
                            <a:solidFill>
                              <a:srgbClr val="000000"/>
                            </a:solidFill>
                            <a:latin typeface="Cambria Math" panose="02040503050406030204" pitchFamily="18" charset="0"/>
                            <a:cs typeface="Arial" panose="020B0604020202020204" pitchFamily="34" charset="0"/>
                          </a:rPr>
                        </m:ctrlPr>
                      </m:sSubPr>
                      <m:e>
                        <m:r>
                          <a:rPr lang="en-US" sz="2400" b="0" i="1">
                            <a:solidFill>
                              <a:srgbClr val="000000"/>
                            </a:solidFill>
                            <a:latin typeface="Cambria Math" panose="02040503050406030204" pitchFamily="18" charset="0"/>
                            <a:cs typeface="Arial" panose="020B0604020202020204" pitchFamily="34" charset="0"/>
                          </a:rPr>
                          <m:t>𝑥</m:t>
                        </m:r>
                      </m:e>
                      <m:sub>
                        <m:r>
                          <a:rPr lang="en-US" sz="2400" b="0" i="1">
                            <a:solidFill>
                              <a:srgbClr val="000000"/>
                            </a:solidFill>
                            <a:latin typeface="Cambria Math" panose="02040503050406030204" pitchFamily="18" charset="0"/>
                            <a:cs typeface="Arial" panose="020B0604020202020204" pitchFamily="34" charset="0"/>
                          </a:rPr>
                          <m:t>1</m:t>
                        </m:r>
                      </m:sub>
                    </m:sSub>
                  </m:oMath>
                </a14:m>
                <a:r>
                  <a:rPr lang="en-US" sz="2400" dirty="0">
                    <a:solidFill>
                      <a:srgbClr val="000000"/>
                    </a:solidFill>
                  </a:rPr>
                  <a:t>) and the number of deliveries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𝑥</m:t>
                        </m:r>
                      </m:e>
                      <m:sub>
                        <m:r>
                          <a:rPr lang="en-US" sz="2400" b="0" i="1" smtClean="0">
                            <a:solidFill>
                              <a:srgbClr val="000000"/>
                            </a:solidFill>
                            <a:latin typeface="Cambria Math" panose="02040503050406030204" pitchFamily="18" charset="0"/>
                          </a:rPr>
                          <m:t>2</m:t>
                        </m:r>
                      </m:sub>
                    </m:sSub>
                  </m:oMath>
                </a14:m>
                <a:r>
                  <a:rPr lang="en-US" sz="2400" dirty="0">
                    <a:solidFill>
                      <a:srgbClr val="000000"/>
                    </a:solidFill>
                  </a:rPr>
                  <a:t>) as independent variables reveals that driving on the highway during afternoon rush hour affects the total travel time (*see notes.)</a:t>
                </a:r>
              </a:p>
            </p:txBody>
          </p:sp>
        </mc:Choice>
        <mc:Fallback xmlns="">
          <p:sp>
            <p:nvSpPr>
              <p:cNvPr id="6" name="Text Placeholder 5">
                <a:extLst>
                  <a:ext uri="{FF2B5EF4-FFF2-40B4-BE49-F238E27FC236}">
                    <a16:creationId xmlns:a16="http://schemas.microsoft.com/office/drawing/2014/main" id="{2D3AF639-9980-9CE5-1F2A-5192CA4436F1}"/>
                  </a:ext>
                </a:extLst>
              </p:cNvPr>
              <p:cNvSpPr>
                <a:spLocks noGrp="1" noRot="1" noChangeAspect="1" noMove="1" noResize="1" noEditPoints="1" noAdjustHandles="1" noChangeArrowheads="1" noChangeShapeType="1" noTextEdit="1"/>
              </p:cNvSpPr>
              <p:nvPr>
                <p:ph type="body" sz="quarter" idx="11"/>
              </p:nvPr>
            </p:nvSpPr>
            <p:spPr>
              <a:xfrm>
                <a:off x="733119" y="4634690"/>
                <a:ext cx="10722260" cy="1177203"/>
              </a:xfrm>
              <a:blipFill>
                <a:blip r:embed="rId5"/>
                <a:stretch>
                  <a:fillRect l="-1706" t="-7254" r="-284" b="-9845"/>
                </a:stretch>
              </a:blipFill>
            </p:spPr>
            <p:txBody>
              <a:bodyPr/>
              <a:lstStyle/>
              <a:p>
                <a:r>
                  <a:rPr lang="en-US">
                    <a:noFill/>
                  </a:rPr>
                  <a:t> </a:t>
                </a:r>
              </a:p>
            </p:txBody>
          </p:sp>
        </mc:Fallback>
      </mc:AlternateContent>
    </p:spTree>
    <p:extLst>
      <p:ext uri="{BB962C8B-B14F-4D97-AF65-F5344CB8AC3E}">
        <p14:creationId xmlns:p14="http://schemas.microsoft.com/office/powerpoint/2010/main" val="1448961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01ED-EFA0-4AED-AD41-B1BC5043F1A7}"/>
              </a:ext>
            </a:extLst>
          </p:cNvPr>
          <p:cNvSpPr>
            <a:spLocks noGrp="1"/>
          </p:cNvSpPr>
          <p:nvPr>
            <p:ph type="title"/>
          </p:nvPr>
        </p:nvSpPr>
        <p:spPr/>
        <p:txBody>
          <a:bodyPr/>
          <a:lstStyle/>
          <a:p>
            <a:r>
              <a:rPr lang="en-US" dirty="0"/>
              <a:t>Learning Objectives (2 of 2)</a:t>
            </a:r>
          </a:p>
        </p:txBody>
      </p:sp>
      <p:sp>
        <p:nvSpPr>
          <p:cNvPr id="4" name="Text Placeholder 3">
            <a:extLst>
              <a:ext uri="{FF2B5EF4-FFF2-40B4-BE49-F238E27FC236}">
                <a16:creationId xmlns:a16="http://schemas.microsoft.com/office/drawing/2014/main" id="{C9A0ABD4-C052-4227-B2EE-3395C907212B}"/>
              </a:ext>
            </a:extLst>
          </p:cNvPr>
          <p:cNvSpPr>
            <a:spLocks noGrp="1"/>
          </p:cNvSpPr>
          <p:nvPr>
            <p:ph type="body" sz="quarter" idx="15"/>
          </p:nvPr>
        </p:nvSpPr>
        <p:spPr>
          <a:xfrm>
            <a:off x="740228" y="1375144"/>
            <a:ext cx="10711543" cy="4484967"/>
          </a:xfrm>
        </p:spPr>
        <p:txBody>
          <a:bodyPr/>
          <a:lstStyle/>
          <a:p>
            <a:pPr marL="1828800" indent="-1371600"/>
            <a:r>
              <a:rPr lang="en-US" sz="2200" dirty="0"/>
              <a:t>LO 8-6 	Compute and interpret confidence intervals for the parameters of a linear regression model.</a:t>
            </a:r>
          </a:p>
          <a:p>
            <a:pPr marL="1828800" indent="-1371600"/>
            <a:r>
              <a:rPr lang="en-US" sz="2200" dirty="0"/>
              <a:t>LO 8-7 	Use dummy variables to incorporate categorical independent variables in a linear regression model and interpret the associated estimated regression parameters.</a:t>
            </a:r>
          </a:p>
          <a:p>
            <a:pPr marL="1828800" indent="-1371600"/>
            <a:r>
              <a:rPr lang="en-US" sz="2200" dirty="0"/>
              <a:t>LO 8-8 	Use a quadratic regression model, a piecewise linear regression model, and interaction between independent variables to account for curvilinear relationships between independent variables and the dependent variable in a regression model and interpret the estimated parameters.</a:t>
            </a:r>
          </a:p>
          <a:p>
            <a:pPr marL="1828800" indent="-1371600"/>
            <a:r>
              <a:rPr lang="en-US" sz="2200" dirty="0"/>
              <a:t>LO 8-9 	Use an estimated linear regression model to predict the value of the dependent variable given values of the independent variables.</a:t>
            </a:r>
          </a:p>
        </p:txBody>
      </p:sp>
    </p:spTree>
    <p:extLst>
      <p:ext uri="{BB962C8B-B14F-4D97-AF65-F5344CB8AC3E}">
        <p14:creationId xmlns:p14="http://schemas.microsoft.com/office/powerpoint/2010/main" val="4177531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A646-7D9E-AFD5-3B7F-27221F988A49}"/>
              </a:ext>
            </a:extLst>
          </p:cNvPr>
          <p:cNvSpPr>
            <a:spLocks noGrp="1"/>
          </p:cNvSpPr>
          <p:nvPr>
            <p:ph type="title"/>
          </p:nvPr>
        </p:nvSpPr>
        <p:spPr>
          <a:xfrm>
            <a:off x="582651" y="380845"/>
            <a:ext cx="11026698" cy="672105"/>
          </a:xfrm>
        </p:spPr>
        <p:txBody>
          <a:bodyPr/>
          <a:lstStyle/>
          <a:p>
            <a:r>
              <a:rPr lang="en-US" sz="3200" dirty="0"/>
              <a:t>8.6 Regression Output with Highway Rush Hour Variable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AD31AE3-2DC4-06A3-8410-91C19685A693}"/>
                  </a:ext>
                </a:extLst>
              </p:cNvPr>
              <p:cNvSpPr>
                <a:spLocks noGrp="1"/>
              </p:cNvSpPr>
              <p:nvPr>
                <p:ph type="body" sz="quarter" idx="15"/>
              </p:nvPr>
            </p:nvSpPr>
            <p:spPr>
              <a:xfrm>
                <a:off x="743577" y="1197147"/>
                <a:ext cx="4341379" cy="4740412"/>
              </a:xfrm>
            </p:spPr>
            <p:txBody>
              <a:bodyPr/>
              <a:lstStyle/>
              <a:p>
                <a:r>
                  <a:rPr lang="en-US" dirty="0"/>
                  <a:t>DATAfile: </a:t>
                </a:r>
                <a:r>
                  <a:rPr lang="en-US" i="1" dirty="0" err="1"/>
                  <a:t>butlerhighway</a:t>
                </a:r>
                <a:endParaRPr lang="en-US" i="1" dirty="0"/>
              </a:p>
              <a:p>
                <a:r>
                  <a:rPr lang="en-US" dirty="0"/>
                  <a:t>Excel regression output for the Butler Trucking Company regression model including the independent variables:</a:t>
                </a:r>
              </a:p>
              <a:p>
                <a:pPr marL="631825" indent="-342900">
                  <a:buFont typeface="Arial" panose="020B0604020202020204" pitchFamily="34" charset="0"/>
                  <a:buChar char="•"/>
                </a:pPr>
                <a:r>
                  <a:rPr lang="en-US" dirty="0"/>
                  <a:t>miles traveled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a:latin typeface="Cambria Math" panose="02040503050406030204" pitchFamily="18" charset="0"/>
                            <a:cs typeface="Arial" panose="020B0604020202020204" pitchFamily="34" charset="0"/>
                          </a:rPr>
                          <m:t>𝑥</m:t>
                        </m:r>
                      </m:e>
                      <m:sub>
                        <m:r>
                          <a:rPr lang="en-US" sz="2400" b="0" i="1">
                            <a:latin typeface="Cambria Math" panose="02040503050406030204" pitchFamily="18" charset="0"/>
                            <a:cs typeface="Arial" panose="020B0604020202020204" pitchFamily="34" charset="0"/>
                          </a:rPr>
                          <m:t>1</m:t>
                        </m:r>
                      </m:sub>
                    </m:sSub>
                  </m:oMath>
                </a14:m>
                <a:r>
                  <a:rPr lang="en-US" dirty="0"/>
                  <a:t>)</a:t>
                </a:r>
              </a:p>
              <a:p>
                <a:pPr marL="631825" indent="-342900">
                  <a:buFont typeface="Arial" panose="020B0604020202020204" pitchFamily="34" charset="0"/>
                  <a:buChar char="•"/>
                </a:pPr>
                <a:r>
                  <a:rPr lang="en-US" dirty="0"/>
                  <a:t>number of deliveries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2</m:t>
                        </m:r>
                      </m:sub>
                    </m:sSub>
                  </m:oMath>
                </a14:m>
                <a:r>
                  <a:rPr lang="en-US" dirty="0"/>
                  <a:t>) </a:t>
                </a:r>
              </a:p>
              <a:p>
                <a:pPr marL="631825" indent="-342900">
                  <a:buFont typeface="Arial" panose="020B0604020202020204" pitchFamily="34" charset="0"/>
                  <a:buChar char="•"/>
                </a:pPr>
                <a:r>
                  <a:rPr lang="en-US" dirty="0"/>
                  <a:t>highway rush hour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3</m:t>
                        </m:r>
                      </m:sub>
                    </m:sSub>
                  </m:oMath>
                </a14:m>
                <a:r>
                  <a:rPr lang="en-US" dirty="0"/>
                  <a:t>)</a:t>
                </a:r>
              </a:p>
              <a:p>
                <a:r>
                  <a:rPr lang="en-US" dirty="0"/>
                  <a:t>All independent variables are significant, and they explain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=0.8838</m:t>
                    </m:r>
                  </m:oMath>
                </a14:m>
                <a:r>
                  <a:rPr lang="en-US" dirty="0"/>
                  <a:t>) about 88.4% of the total travel time variability.</a:t>
                </a:r>
              </a:p>
            </p:txBody>
          </p:sp>
        </mc:Choice>
        <mc:Fallback xmlns="">
          <p:sp>
            <p:nvSpPr>
              <p:cNvPr id="3" name="Text Placeholder 2">
                <a:extLst>
                  <a:ext uri="{FF2B5EF4-FFF2-40B4-BE49-F238E27FC236}">
                    <a16:creationId xmlns:a16="http://schemas.microsoft.com/office/drawing/2014/main" id="{EAD31AE3-2DC4-06A3-8410-91C19685A693}"/>
                  </a:ext>
                </a:extLst>
              </p:cNvPr>
              <p:cNvSpPr>
                <a:spLocks noGrp="1" noRot="1" noChangeAspect="1" noMove="1" noResize="1" noEditPoints="1" noAdjustHandles="1" noChangeArrowheads="1" noChangeShapeType="1" noTextEdit="1"/>
              </p:cNvSpPr>
              <p:nvPr>
                <p:ph type="body" sz="quarter" idx="15"/>
              </p:nvPr>
            </p:nvSpPr>
            <p:spPr>
              <a:xfrm>
                <a:off x="743577" y="1197147"/>
                <a:ext cx="4341379" cy="4740412"/>
              </a:xfrm>
              <a:blipFill>
                <a:blip r:embed="rId2"/>
                <a:stretch>
                  <a:fillRect l="-4354" t="-1799" r="-1545" b="-4627"/>
                </a:stretch>
              </a:blipFill>
            </p:spPr>
            <p:txBody>
              <a:bodyPr/>
              <a:lstStyle/>
              <a:p>
                <a:r>
                  <a:rPr lang="en-US">
                    <a:noFill/>
                  </a:rPr>
                  <a:t> </a:t>
                </a:r>
              </a:p>
            </p:txBody>
          </p:sp>
        </mc:Fallback>
      </mc:AlternateContent>
      <p:pic>
        <p:nvPicPr>
          <p:cNvPr id="9" name="Picture Placeholder 8" descr="A screenshot of an Excel sheet shows regression tool output for Butler Trucking Company with miles traveled (x_1), number of deliveries (x_2), and the highway rush hour dummy variable (x_3) as the independent variables. It includes three tables under summary output. The first table lists the regression statistics. The data are as follows: multiple R, 0.940107228; R square, 0.8838016; adjusted R square, 0.882623914; standard error, 0.663106426; and observations, 300. The data for the second table, ANOVA are listed under the column headers: d f, S S, M S, F, and Significance F. Regression: 3, 989.9490008, 329.9830008, 750.455757, and 5.7766E-138. Residual: 296, 130.1541992, 0.439710132, blank, and blank. Tota1: 299, 1120.1032, blank, blank, and blank. The data for the third table are listed under the column headers: coefficients, standard error, t stat, P-value, lower 95 percent, upper 95 percent, lower 99.0 percent, and upper 99.0 percent. Intercept: negative 0.330229304, 0.167677925, negative 1.969426232, 0.04983651, negative 0.66022126, negative 0.000237349, negative 0.764941128, and 0.104482519. Miles: 0.067220302, 0.00196142, 34.27125147, 4.7852E-105, 0.063360208, 0.071080397, 0.062135243, and 0.072305362. Deliveries: 0.67351584, 0.023619993, 28.51465081, 6.74797E-87, 0.627031441, 0.720000239, 0.612280051, and 0.734751629. Highway: 0.9980033, 0.076706582, 13.0106605, 6.49817E-31, 0.847043924, 1.148962677, 0.799138374, and 1.19686226. &#10;">
            <a:extLst>
              <a:ext uri="{FF2B5EF4-FFF2-40B4-BE49-F238E27FC236}">
                <a16:creationId xmlns:a16="http://schemas.microsoft.com/office/drawing/2014/main" id="{F4460662-131D-0057-E286-28F5E281667D}"/>
              </a:ext>
            </a:extLst>
          </p:cNvPr>
          <p:cNvPicPr>
            <a:picLocks noGrp="1" noChangeAspect="1"/>
          </p:cNvPicPr>
          <p:nvPr>
            <p:ph type="pic" sz="quarter" idx="16"/>
          </p:nvPr>
        </p:nvPicPr>
        <p:blipFill rotWithShape="1">
          <a:blip r:embed="rId3"/>
          <a:srcRect l="8" r="8"/>
          <a:stretch/>
        </p:blipFill>
        <p:spPr>
          <a:xfrm>
            <a:off x="5218771" y="1197147"/>
            <a:ext cx="6016083" cy="4740412"/>
          </a:xfrm>
        </p:spPr>
      </p:pic>
    </p:spTree>
    <p:extLst>
      <p:ext uri="{BB962C8B-B14F-4D97-AF65-F5344CB8AC3E}">
        <p14:creationId xmlns:p14="http://schemas.microsoft.com/office/powerpoint/2010/main" val="969513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B7C0-537F-4A70-C972-45627BAF7450}"/>
              </a:ext>
            </a:extLst>
          </p:cNvPr>
          <p:cNvSpPr>
            <a:spLocks noGrp="1"/>
          </p:cNvSpPr>
          <p:nvPr>
            <p:ph type="title"/>
          </p:nvPr>
        </p:nvSpPr>
        <p:spPr>
          <a:xfrm>
            <a:off x="547870" y="365125"/>
            <a:ext cx="11096260" cy="672105"/>
          </a:xfrm>
        </p:spPr>
        <p:txBody>
          <a:bodyPr/>
          <a:lstStyle/>
          <a:p>
            <a:r>
              <a:rPr lang="en-US" dirty="0"/>
              <a:t>8.6 Interpreting the Parameters for the Butler Example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2A6E946-BB42-4DF0-C44C-5FF4456BAAAE}"/>
                  </a:ext>
                </a:extLst>
              </p:cNvPr>
              <p:cNvSpPr>
                <a:spLocks noGrp="1"/>
              </p:cNvSpPr>
              <p:nvPr>
                <p:ph type="body" sz="quarter" idx="15"/>
              </p:nvPr>
            </p:nvSpPr>
            <p:spPr>
              <a:xfrm>
                <a:off x="743576" y="1248936"/>
                <a:ext cx="10711543" cy="4631474"/>
              </a:xfrm>
            </p:spPr>
            <p:txBody>
              <a:bodyPr/>
              <a:lstStyle/>
              <a:p>
                <a:pPr algn="ctr">
                  <a:spcAft>
                    <a:spcPts val="600"/>
                  </a:spcAft>
                </a:pP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𝑦</m:t>
                        </m:r>
                      </m:e>
                    </m:acc>
                    <m:r>
                      <a:rPr lang="en-US" i="1" dirty="0" smtClean="0">
                        <a:latin typeface="Cambria Math" panose="02040503050406030204" pitchFamily="18" charset="0"/>
                      </a:rPr>
                      <m:t>=−0.3302+0.0672</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i="1" dirty="0" smtClean="0">
                        <a:latin typeface="Cambria Math" panose="02040503050406030204" pitchFamily="18" charset="0"/>
                      </a:rPr>
                      <m:t>+0.6735</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i="1" dirty="0" smtClean="0">
                        <a:latin typeface="Cambria Math" panose="02040503050406030204" pitchFamily="18" charset="0"/>
                      </a:rPr>
                      <m:t>+0.9980</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3</m:t>
                        </m:r>
                      </m:sub>
                    </m:sSub>
                  </m:oMath>
                </a14:m>
                <a:r>
                  <a:rPr lang="en-US" dirty="0"/>
                  <a:t> </a:t>
                </a:r>
              </a:p>
              <a:p>
                <a:r>
                  <a:rPr lang="en-US" dirty="0"/>
                  <a:t>The model estimates that travel time increases by:</a:t>
                </a:r>
              </a:p>
              <a:p>
                <a:pPr marL="914400" indent="-460375">
                  <a:buFont typeface="+mj-lt"/>
                  <a:buAutoNum type="arabicPeriod"/>
                </a:pPr>
                <a:r>
                  <a:rPr lang="en-US" dirty="0"/>
                  <a:t>0.0672 hours (about 4 minutes) for every increase of 1 mile traveled, holding constant the number of deliveries and whether the driver uses the highway during afternoon rush hour.</a:t>
                </a:r>
              </a:p>
              <a:p>
                <a:pPr marL="914400" indent="-460375">
                  <a:buFont typeface="+mj-lt"/>
                  <a:buAutoNum type="arabicPeriod"/>
                </a:pPr>
                <a:r>
                  <a:rPr lang="en-US" dirty="0"/>
                  <a:t>0.6735 hours (about 40 minutes) for every delivery, holding constant the number of miles traveled and whether the driver uses the highway during afternoon rush hour.</a:t>
                </a:r>
              </a:p>
              <a:p>
                <a:pPr marL="914400" indent="-460375">
                  <a:buFont typeface="+mj-lt"/>
                  <a:buAutoNum type="arabicPeriod"/>
                </a:pPr>
                <a:r>
                  <a:rPr lang="en-US" dirty="0"/>
                  <a:t>0.9980 hours (about 60 minutes) if the driver uses the highway during afternoon rush hour, holding constant the number of miles traveled and the number of deliveries.</a:t>
                </a:r>
              </a:p>
            </p:txBody>
          </p:sp>
        </mc:Choice>
        <mc:Fallback xmlns="">
          <p:sp>
            <p:nvSpPr>
              <p:cNvPr id="3" name="Text Placeholder 2">
                <a:extLst>
                  <a:ext uri="{FF2B5EF4-FFF2-40B4-BE49-F238E27FC236}">
                    <a16:creationId xmlns:a16="http://schemas.microsoft.com/office/drawing/2014/main" id="{02A6E946-BB42-4DF0-C44C-5FF4456BAAAE}"/>
                  </a:ext>
                </a:extLst>
              </p:cNvPr>
              <p:cNvSpPr>
                <a:spLocks noGrp="1" noRot="1" noChangeAspect="1" noMove="1" noResize="1" noEditPoints="1" noAdjustHandles="1" noChangeArrowheads="1" noChangeShapeType="1" noTextEdit="1"/>
              </p:cNvSpPr>
              <p:nvPr>
                <p:ph type="body" sz="quarter" idx="15"/>
              </p:nvPr>
            </p:nvSpPr>
            <p:spPr>
              <a:xfrm>
                <a:off x="743576" y="1248936"/>
                <a:ext cx="10711543" cy="4631474"/>
              </a:xfrm>
              <a:blipFill>
                <a:blip r:embed="rId2"/>
                <a:stretch>
                  <a:fillRect l="-1764" t="-1184" r="-1537" b="-3421"/>
                </a:stretch>
              </a:blipFill>
            </p:spPr>
            <p:txBody>
              <a:bodyPr/>
              <a:lstStyle/>
              <a:p>
                <a:r>
                  <a:rPr lang="en-US">
                    <a:noFill/>
                  </a:rPr>
                  <a:t> </a:t>
                </a:r>
              </a:p>
            </p:txBody>
          </p:sp>
        </mc:Fallback>
      </mc:AlternateContent>
    </p:spTree>
    <p:extLst>
      <p:ext uri="{BB962C8B-B14F-4D97-AF65-F5344CB8AC3E}">
        <p14:creationId xmlns:p14="http://schemas.microsoft.com/office/powerpoint/2010/main" val="420226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7548-F8A1-8375-B154-C7625042A90E}"/>
              </a:ext>
            </a:extLst>
          </p:cNvPr>
          <p:cNvSpPr>
            <a:spLocks noGrp="1"/>
          </p:cNvSpPr>
          <p:nvPr>
            <p:ph type="title"/>
          </p:nvPr>
        </p:nvSpPr>
        <p:spPr/>
        <p:txBody>
          <a:bodyPr/>
          <a:lstStyle/>
          <a:p>
            <a:r>
              <a:rPr lang="en-US" dirty="0"/>
              <a:t>8.6 More Complex Categorical Variables</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824741B2-F1FC-130D-DDDD-127DED70424A}"/>
                  </a:ext>
                </a:extLst>
              </p:cNvPr>
              <p:cNvSpPr>
                <a:spLocks noGrp="1"/>
              </p:cNvSpPr>
              <p:nvPr>
                <p:ph type="body" sz="quarter" idx="15"/>
              </p:nvPr>
            </p:nvSpPr>
            <p:spPr>
              <a:xfrm>
                <a:off x="743579" y="1174953"/>
                <a:ext cx="10610221" cy="4742121"/>
              </a:xfrm>
            </p:spPr>
            <p:txBody>
              <a:bodyPr/>
              <a:lstStyle/>
              <a:p>
                <a:pPr>
                  <a:lnSpc>
                    <a:spcPct val="100000"/>
                  </a:lnSpc>
                  <a:spcBef>
                    <a:spcPts val="600"/>
                  </a:spcBef>
                </a:pPr>
                <a:r>
                  <a:rPr lang="en-US" sz="2200" dirty="0"/>
                  <a:t>If an independent categorical variable has 𝑘 levels, </a:t>
                </a:r>
                <a14:m>
                  <m:oMath xmlns:m="http://schemas.openxmlformats.org/officeDocument/2006/math">
                    <m:r>
                      <a:rPr lang="en-US" sz="2200" i="1" dirty="0" smtClean="0">
                        <a:latin typeface="Cambria Math" panose="02040503050406030204" pitchFamily="18" charset="0"/>
                      </a:rPr>
                      <m:t>𝑘</m:t>
                    </m:r>
                    <m:r>
                      <a:rPr lang="en-US" sz="2200" i="1" dirty="0" smtClean="0">
                        <a:latin typeface="Cambria Math" panose="02040503050406030204" pitchFamily="18" charset="0"/>
                      </a:rPr>
                      <m:t>−1</m:t>
                    </m:r>
                  </m:oMath>
                </a14:m>
                <a:r>
                  <a:rPr lang="en-US" sz="2200" dirty="0"/>
                  <a:t> dummy variables are required, with each dummy variable being coded as 0 or 1.</a:t>
                </a:r>
              </a:p>
              <a:p>
                <a:pPr>
                  <a:lnSpc>
                    <a:spcPct val="100000"/>
                  </a:lnSpc>
                  <a:spcBef>
                    <a:spcPts val="600"/>
                  </a:spcBef>
                </a:pPr>
                <a:r>
                  <a:rPr lang="en-US" sz="2200" dirty="0"/>
                  <a:t>Consider the situation faced by a manufacturer of vending machines that sells its products to three sales territories: region A, B, and C.</a:t>
                </a:r>
              </a:p>
              <a:p>
                <a:pPr>
                  <a:lnSpc>
                    <a:spcPct val="100000"/>
                  </a:lnSpc>
                  <a:spcBef>
                    <a:spcPts val="600"/>
                  </a:spcBef>
                  <a:spcAft>
                    <a:spcPts val="1200"/>
                  </a:spcAft>
                </a:pPr>
                <a:r>
                  <a:rPr lang="en-US" sz="2200" dirty="0"/>
                  <a:t>To code the sales regions in a regression model that explains the dependent variable (</a:t>
                </a:r>
                <a:r>
                  <a:rPr lang="en-US" sz="2200" dirty="0">
                    <a:latin typeface="Arial" panose="020B0604020202020204" pitchFamily="34" charset="0"/>
                    <a:cs typeface="Arial" panose="020B0604020202020204" pitchFamily="34" charset="0"/>
                  </a:rPr>
                  <a:t>𝑦</a:t>
                </a:r>
                <a:r>
                  <a:rPr lang="en-US" sz="2200" dirty="0"/>
                  <a:t>) number of units sold, we need to define </a:t>
                </a:r>
                <a14:m>
                  <m:oMath xmlns:m="http://schemas.openxmlformats.org/officeDocument/2006/math">
                    <m:r>
                      <a:rPr lang="en-US" sz="2200" i="1" dirty="0" smtClean="0">
                        <a:latin typeface="Cambria Math" panose="02040503050406030204" pitchFamily="18" charset="0"/>
                      </a:rPr>
                      <m:t>𝑘</m:t>
                    </m:r>
                    <m:r>
                      <a:rPr lang="en-US" sz="2200" i="1" dirty="0" smtClean="0">
                        <a:latin typeface="Cambria Math" panose="02040503050406030204" pitchFamily="18" charset="0"/>
                      </a:rPr>
                      <m:t>−1=2</m:t>
                    </m:r>
                  </m:oMath>
                </a14:m>
                <a:r>
                  <a:rPr lang="en-US" sz="2200" dirty="0"/>
                  <a:t> dummy variables as follows:</a:t>
                </a:r>
              </a:p>
              <a:p>
                <a:pPr marL="914400">
                  <a:lnSpc>
                    <a:spcPct val="100000"/>
                  </a:lnSpc>
                  <a:spcBef>
                    <a:spcPts val="0"/>
                  </a:spcBef>
                  <a:spcAft>
                    <a:spcPts val="0"/>
                  </a:spcAft>
                </a:pPr>
                <a14:m>
                  <m:oMath xmlns:m="http://schemas.openxmlformats.org/officeDocument/2006/math">
                    <m:sSub>
                      <m:sSubPr>
                        <m:ctrlPr>
                          <a:rPr lang="en-US" sz="2200" i="1" smtClean="0">
                            <a:latin typeface="Cambria Math" panose="02040503050406030204" pitchFamily="18" charset="0"/>
                            <a:cs typeface="Arial" panose="020B0604020202020204" pitchFamily="34" charset="0"/>
                          </a:rPr>
                        </m:ctrlPr>
                      </m:sSubPr>
                      <m:e>
                        <m:r>
                          <a:rPr lang="en-US" sz="2200" b="0" i="1" smtClean="0">
                            <a:latin typeface="Cambria Math" panose="02040503050406030204" pitchFamily="18" charset="0"/>
                            <a:cs typeface="Arial" panose="020B0604020202020204" pitchFamily="34" charset="0"/>
                          </a:rPr>
                          <m:t>𝑥</m:t>
                        </m:r>
                      </m:e>
                      <m:sub>
                        <m:r>
                          <a:rPr lang="en-US" sz="2200" b="0" i="1" smtClean="0">
                            <a:latin typeface="Cambria Math" panose="02040503050406030204" pitchFamily="18" charset="0"/>
                            <a:cs typeface="Arial" panose="020B0604020202020204" pitchFamily="34" charset="0"/>
                          </a:rPr>
                          <m:t>1</m:t>
                        </m:r>
                      </m:sub>
                    </m:sSub>
                    <m:r>
                      <a:rPr lang="en-US" sz="2200" b="0" i="1" smtClean="0">
                        <a:latin typeface="Cambria Math" panose="02040503050406030204" pitchFamily="18" charset="0"/>
                        <a:cs typeface="Arial" panose="020B0604020202020204" pitchFamily="34" charset="0"/>
                      </a:rPr>
                      <m:t>=</m:t>
                    </m:r>
                    <m:d>
                      <m:dPr>
                        <m:begChr m:val="{"/>
                        <m:endChr m:val=""/>
                        <m:ctrlPr>
                          <a:rPr lang="en-US" sz="2200" b="0" i="1" smtClean="0">
                            <a:latin typeface="Cambria Math" panose="02040503050406030204" pitchFamily="18" charset="0"/>
                            <a:cs typeface="Arial" panose="020B0604020202020204" pitchFamily="34" charset="0"/>
                          </a:rPr>
                        </m:ctrlPr>
                      </m:dPr>
                      <m:e>
                        <m:eqArr>
                          <m:eqArrPr>
                            <m:ctrlPr>
                              <a:rPr lang="en-US" sz="2200" b="0" i="1" smtClean="0">
                                <a:latin typeface="Cambria Math" panose="02040503050406030204" pitchFamily="18" charset="0"/>
                                <a:cs typeface="Arial" panose="020B0604020202020204" pitchFamily="34" charset="0"/>
                              </a:rPr>
                            </m:ctrlPr>
                          </m:eqArrPr>
                          <m:e>
                            <m:r>
                              <a:rPr lang="en-US" sz="2200" b="0" i="1" smtClean="0">
                                <a:latin typeface="Cambria Math" panose="02040503050406030204" pitchFamily="18" charset="0"/>
                                <a:cs typeface="Arial" panose="020B0604020202020204" pitchFamily="34" charset="0"/>
                              </a:rPr>
                              <m:t>1 </m:t>
                            </m:r>
                            <m:r>
                              <m:rPr>
                                <m:nor/>
                              </m:rPr>
                              <a:rPr lang="en-US" sz="2200" b="0" i="0" smtClean="0">
                                <a:latin typeface="Cambria Math" panose="02040503050406030204" pitchFamily="18" charset="0"/>
                                <a:cs typeface="Arial" panose="020B0604020202020204" pitchFamily="34" charset="0"/>
                              </a:rPr>
                              <m:t>if</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sales</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region</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B</m:t>
                            </m:r>
                          </m:e>
                          <m:e>
                            <m:r>
                              <a:rPr lang="en-US" sz="2200" b="0" i="1" smtClean="0">
                                <a:latin typeface="Cambria Math" panose="02040503050406030204" pitchFamily="18" charset="0"/>
                                <a:cs typeface="Arial" panose="020B0604020202020204" pitchFamily="34" charset="0"/>
                              </a:rPr>
                              <m:t>0 </m:t>
                            </m:r>
                            <m:r>
                              <m:rPr>
                                <m:nor/>
                              </m:rPr>
                              <a:rPr lang="en-US" sz="2200" b="0" i="0" smtClean="0">
                                <a:latin typeface="Cambria Math" panose="02040503050406030204" pitchFamily="18" charset="0"/>
                                <a:cs typeface="Arial" panose="020B0604020202020204" pitchFamily="34" charset="0"/>
                              </a:rPr>
                              <m:t>otherwise</m:t>
                            </m:r>
                            <m:r>
                              <m:rPr>
                                <m:nor/>
                              </m:rPr>
                              <a:rPr lang="en-US" sz="2200" b="0" i="0" smtClean="0">
                                <a:latin typeface="Cambria Math" panose="02040503050406030204" pitchFamily="18" charset="0"/>
                                <a:cs typeface="Arial" panose="020B0604020202020204" pitchFamily="34" charset="0"/>
                              </a:rPr>
                              <m:t>           </m:t>
                            </m:r>
                          </m:e>
                        </m:eqArr>
                      </m:e>
                    </m:d>
                  </m:oMath>
                </a14:m>
                <a:r>
                  <a:rPr lang="en-US" sz="2200" dirty="0"/>
                  <a:t> </a:t>
                </a:r>
              </a:p>
              <a:p>
                <a:pPr marL="914400">
                  <a:lnSpc>
                    <a:spcPct val="100000"/>
                  </a:lnSpc>
                  <a:spcBef>
                    <a:spcPts val="0"/>
                  </a:spcBef>
                  <a:spcAft>
                    <a:spcPts val="1200"/>
                  </a:spcAft>
                </a:pPr>
                <a14:m>
                  <m:oMath xmlns:m="http://schemas.openxmlformats.org/officeDocument/2006/math">
                    <m:sSub>
                      <m:sSubPr>
                        <m:ctrlPr>
                          <a:rPr lang="en-US" sz="2200" i="1" smtClean="0">
                            <a:latin typeface="Cambria Math" panose="02040503050406030204" pitchFamily="18" charset="0"/>
                            <a:cs typeface="Arial" panose="020B0604020202020204" pitchFamily="34" charset="0"/>
                          </a:rPr>
                        </m:ctrlPr>
                      </m:sSubPr>
                      <m:e>
                        <m:r>
                          <a:rPr lang="en-US" sz="2200" b="0" i="1" smtClean="0">
                            <a:latin typeface="Cambria Math" panose="02040503050406030204" pitchFamily="18" charset="0"/>
                            <a:cs typeface="Arial" panose="020B0604020202020204" pitchFamily="34" charset="0"/>
                          </a:rPr>
                          <m:t>𝑥</m:t>
                        </m:r>
                      </m:e>
                      <m:sub>
                        <m:r>
                          <a:rPr lang="en-US" sz="2200" b="0" i="1" smtClean="0">
                            <a:latin typeface="Cambria Math" panose="02040503050406030204" pitchFamily="18" charset="0"/>
                            <a:cs typeface="Arial" panose="020B0604020202020204" pitchFamily="34" charset="0"/>
                          </a:rPr>
                          <m:t>2</m:t>
                        </m:r>
                      </m:sub>
                    </m:sSub>
                    <m:r>
                      <a:rPr lang="en-US" sz="2200" b="0" i="1" smtClean="0">
                        <a:latin typeface="Cambria Math" panose="02040503050406030204" pitchFamily="18" charset="0"/>
                        <a:cs typeface="Arial" panose="020B0604020202020204" pitchFamily="34" charset="0"/>
                      </a:rPr>
                      <m:t>=</m:t>
                    </m:r>
                    <m:d>
                      <m:dPr>
                        <m:begChr m:val="{"/>
                        <m:endChr m:val=""/>
                        <m:ctrlPr>
                          <a:rPr lang="en-US" sz="2200" b="0" i="1" smtClean="0">
                            <a:latin typeface="Cambria Math" panose="02040503050406030204" pitchFamily="18" charset="0"/>
                            <a:cs typeface="Arial" panose="020B0604020202020204" pitchFamily="34" charset="0"/>
                          </a:rPr>
                        </m:ctrlPr>
                      </m:dPr>
                      <m:e>
                        <m:eqArr>
                          <m:eqArrPr>
                            <m:ctrlPr>
                              <a:rPr lang="en-US" sz="2200" b="0" i="1" smtClean="0">
                                <a:latin typeface="Cambria Math" panose="02040503050406030204" pitchFamily="18" charset="0"/>
                                <a:cs typeface="Arial" panose="020B0604020202020204" pitchFamily="34" charset="0"/>
                              </a:rPr>
                            </m:ctrlPr>
                          </m:eqArrPr>
                          <m:e>
                            <m:r>
                              <a:rPr lang="en-US" sz="2200" b="0" i="1" smtClean="0">
                                <a:latin typeface="Cambria Math" panose="02040503050406030204" pitchFamily="18" charset="0"/>
                                <a:cs typeface="Arial" panose="020B0604020202020204" pitchFamily="34" charset="0"/>
                              </a:rPr>
                              <m:t>1 </m:t>
                            </m:r>
                            <m:r>
                              <m:rPr>
                                <m:nor/>
                              </m:rPr>
                              <a:rPr lang="en-US" sz="2200" b="0" i="0" smtClean="0">
                                <a:latin typeface="Cambria Math" panose="02040503050406030204" pitchFamily="18" charset="0"/>
                                <a:cs typeface="Arial" panose="020B0604020202020204" pitchFamily="34" charset="0"/>
                              </a:rPr>
                              <m:t>if</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sales</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region</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C</m:t>
                            </m:r>
                          </m:e>
                          <m:e>
                            <m:r>
                              <a:rPr lang="en-US" sz="2200" b="0" i="1" smtClean="0">
                                <a:latin typeface="Cambria Math" panose="02040503050406030204" pitchFamily="18" charset="0"/>
                                <a:cs typeface="Arial" panose="020B0604020202020204" pitchFamily="34" charset="0"/>
                              </a:rPr>
                              <m:t>0 </m:t>
                            </m:r>
                            <m:r>
                              <m:rPr>
                                <m:nor/>
                              </m:rPr>
                              <a:rPr lang="en-US" sz="2200" b="0" i="0" smtClean="0">
                                <a:latin typeface="Cambria Math" panose="02040503050406030204" pitchFamily="18" charset="0"/>
                                <a:cs typeface="Arial" panose="020B0604020202020204" pitchFamily="34" charset="0"/>
                              </a:rPr>
                              <m:t>otherwise</m:t>
                            </m:r>
                            <m:r>
                              <m:rPr>
                                <m:nor/>
                              </m:rPr>
                              <a:rPr lang="en-US" sz="2200" b="0" i="0" smtClean="0">
                                <a:latin typeface="Cambria Math" panose="02040503050406030204" pitchFamily="18" charset="0"/>
                                <a:cs typeface="Arial" panose="020B0604020202020204" pitchFamily="34" charset="0"/>
                              </a:rPr>
                              <m:t>           </m:t>
                            </m:r>
                          </m:e>
                        </m:eqArr>
                      </m:e>
                    </m:d>
                  </m:oMath>
                </a14:m>
                <a:r>
                  <a:rPr lang="en-US" sz="2200" dirty="0"/>
                  <a:t> </a:t>
                </a:r>
              </a:p>
              <a:p>
                <a:pPr>
                  <a:lnSpc>
                    <a:spcPct val="100000"/>
                  </a:lnSpc>
                  <a:spcBef>
                    <a:spcPts val="600"/>
                  </a:spcBef>
                  <a:spcAft>
                    <a:spcPts val="1200"/>
                  </a:spcAft>
                </a:pPr>
                <a:r>
                  <a:rPr lang="en-US" sz="2200" dirty="0"/>
                  <a:t>The regression equation relating the expected number of units sold to the sales region can be written as </a:t>
                </a:r>
                <a14:m>
                  <m:oMath xmlns:m="http://schemas.openxmlformats.org/officeDocument/2006/math">
                    <m:r>
                      <a:rPr lang="en-US" sz="2200" b="0" i="1" smtClean="0">
                        <a:latin typeface="Cambria Math" panose="02040503050406030204" pitchFamily="18" charset="0"/>
                      </a:rPr>
                      <m:t>𝐸</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e>
                    </m:d>
                    <m:r>
                      <a:rPr lang="en-US" sz="2200" b="0" i="1" smtClean="0">
                        <a:latin typeface="Cambria Math" panose="02040503050406030204" pitchFamily="18" charset="0"/>
                      </a:rPr>
                      <m:t>=</m:t>
                    </m:r>
                    <m:sSub>
                      <m:sSubPr>
                        <m:ctrlPr>
                          <a:rPr lang="en-US" sz="220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sSub>
                      <m:sSubPr>
                        <m:ctrlPr>
                          <a:rPr lang="en-US" sz="220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1</m:t>
                        </m:r>
                      </m:sub>
                    </m:sSub>
                    <m:sSub>
                      <m:sSubPr>
                        <m:ctrlPr>
                          <a:rPr lang="en-US" sz="2200" i="1">
                            <a:latin typeface="Cambria Math" panose="02040503050406030204" pitchFamily="18" charset="0"/>
                            <a:cs typeface="Arial" panose="020B0604020202020204" pitchFamily="34" charset="0"/>
                          </a:rPr>
                        </m:ctrlPr>
                      </m:sSubPr>
                      <m:e>
                        <m:r>
                          <a:rPr lang="en-US" sz="2200" b="0" i="1">
                            <a:latin typeface="Cambria Math" panose="02040503050406030204" pitchFamily="18" charset="0"/>
                            <a:cs typeface="Arial" panose="020B0604020202020204" pitchFamily="34" charset="0"/>
                          </a:rPr>
                          <m:t>𝑥</m:t>
                        </m:r>
                      </m:e>
                      <m:sub>
                        <m:r>
                          <a:rPr lang="en-US" sz="2200" b="0" i="1">
                            <a:latin typeface="Cambria Math" panose="02040503050406030204" pitchFamily="18" charset="0"/>
                            <a:cs typeface="Arial" panose="020B0604020202020204" pitchFamily="34" charset="0"/>
                          </a:rPr>
                          <m:t>1</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b="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2</m:t>
                        </m:r>
                      </m:sub>
                    </m:sSub>
                    <m:sSub>
                      <m:sSubPr>
                        <m:ctrlPr>
                          <a:rPr lang="en-US" sz="2200" i="1">
                            <a:latin typeface="Cambria Math" panose="02040503050406030204" pitchFamily="18" charset="0"/>
                            <a:cs typeface="Arial" panose="020B0604020202020204" pitchFamily="34" charset="0"/>
                          </a:rPr>
                        </m:ctrlPr>
                      </m:sSubPr>
                      <m:e>
                        <m:r>
                          <a:rPr lang="en-US" sz="2200" b="0" i="1">
                            <a:latin typeface="Cambria Math" panose="02040503050406030204" pitchFamily="18" charset="0"/>
                            <a:cs typeface="Arial" panose="020B0604020202020204" pitchFamily="34" charset="0"/>
                          </a:rPr>
                          <m:t>𝑥</m:t>
                        </m:r>
                      </m:e>
                      <m:sub>
                        <m:r>
                          <a:rPr lang="en-US" sz="2200" b="0" i="1">
                            <a:latin typeface="Cambria Math" panose="02040503050406030204" pitchFamily="18" charset="0"/>
                            <a:cs typeface="Arial" panose="020B0604020202020204" pitchFamily="34" charset="0"/>
                          </a:rPr>
                          <m:t>2</m:t>
                        </m:r>
                      </m:sub>
                    </m:sSub>
                  </m:oMath>
                </a14:m>
                <a:r>
                  <a:rPr lang="en-US" sz="2200" dirty="0"/>
                  <a:t> </a:t>
                </a:r>
              </a:p>
              <a:p>
                <a:pPr>
                  <a:lnSpc>
                    <a:spcPct val="100000"/>
                  </a:lnSpc>
                  <a:spcBef>
                    <a:spcPts val="600"/>
                  </a:spcBef>
                </a:pPr>
                <a:endParaRPr lang="en-US" sz="2200" dirty="0"/>
              </a:p>
            </p:txBody>
          </p:sp>
        </mc:Choice>
        <mc:Fallback xmlns="">
          <p:sp>
            <p:nvSpPr>
              <p:cNvPr id="7" name="Text Placeholder 6">
                <a:extLst>
                  <a:ext uri="{FF2B5EF4-FFF2-40B4-BE49-F238E27FC236}">
                    <a16:creationId xmlns:a16="http://schemas.microsoft.com/office/drawing/2014/main" id="{824741B2-F1FC-130D-DDDD-127DED70424A}"/>
                  </a:ext>
                </a:extLst>
              </p:cNvPr>
              <p:cNvSpPr>
                <a:spLocks noGrp="1" noRot="1" noChangeAspect="1" noMove="1" noResize="1" noEditPoints="1" noAdjustHandles="1" noChangeArrowheads="1" noChangeShapeType="1" noTextEdit="1"/>
              </p:cNvSpPr>
              <p:nvPr>
                <p:ph type="body" sz="quarter" idx="15"/>
              </p:nvPr>
            </p:nvSpPr>
            <p:spPr>
              <a:xfrm>
                <a:off x="743579" y="1174953"/>
                <a:ext cx="10610221" cy="4742121"/>
              </a:xfrm>
              <a:blipFill>
                <a:blip r:embed="rId2"/>
                <a:stretch>
                  <a:fillRect l="-1608" t="-1928" r="-1264" b="-29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93D81C60-219B-4D28-9057-C5F338252CFC}"/>
                  </a:ext>
                </a:extLst>
              </p:cNvPr>
              <p:cNvGraphicFramePr>
                <a:graphicFrameLocks noGrp="1"/>
              </p:cNvGraphicFramePr>
              <p:nvPr>
                <p:ph type="tbl" sz="quarter" idx="16"/>
                <p:extLst>
                  <p:ext uri="{D42A27DB-BD31-4B8C-83A1-F6EECF244321}">
                    <p14:modId xmlns:p14="http://schemas.microsoft.com/office/powerpoint/2010/main" val="1516549661"/>
                  </p:ext>
                </p:extLst>
              </p:nvPr>
            </p:nvGraphicFramePr>
            <p:xfrm>
              <a:off x="5599814" y="3516351"/>
              <a:ext cx="3534301" cy="1472552"/>
            </p:xfrm>
            <a:graphic>
              <a:graphicData uri="http://schemas.openxmlformats.org/drawingml/2006/table">
                <a:tbl>
                  <a:tblPr firstRow="1" bandRow="1">
                    <a:tableStyleId>{5C22544A-7EE6-4342-B048-85BDC9FD1C3A}</a:tableStyleId>
                  </a:tblPr>
                  <a:tblGrid>
                    <a:gridCol w="1780589">
                      <a:extLst>
                        <a:ext uri="{9D8B030D-6E8A-4147-A177-3AD203B41FA5}">
                          <a16:colId xmlns:a16="http://schemas.microsoft.com/office/drawing/2014/main" val="1774673652"/>
                        </a:ext>
                      </a:extLst>
                    </a:gridCol>
                    <a:gridCol w="876856">
                      <a:extLst>
                        <a:ext uri="{9D8B030D-6E8A-4147-A177-3AD203B41FA5}">
                          <a16:colId xmlns:a16="http://schemas.microsoft.com/office/drawing/2014/main" val="808619947"/>
                        </a:ext>
                      </a:extLst>
                    </a:gridCol>
                    <a:gridCol w="876856">
                      <a:extLst>
                        <a:ext uri="{9D8B030D-6E8A-4147-A177-3AD203B41FA5}">
                          <a16:colId xmlns:a16="http://schemas.microsoft.com/office/drawing/2014/main" val="3974190622"/>
                        </a:ext>
                      </a:extLst>
                    </a:gridCol>
                  </a:tblGrid>
                  <a:tr h="457589">
                    <a:tc>
                      <a:txBody>
                        <a:bodyPr/>
                        <a:lstStyle/>
                        <a:p>
                          <a:pPr algn="ctr"/>
                          <a:r>
                            <a:rPr lang="en-US" sz="2200" dirty="0">
                              <a:solidFill>
                                <a:srgbClr val="000000"/>
                              </a:solidFill>
                            </a:rPr>
                            <a:t>Sales Region</a:t>
                          </a:r>
                        </a:p>
                      </a:txBody>
                      <a:tcPr marL="0" marR="0" marT="0" marB="0" anchor="ctr">
                        <a:lnL w="12700" cmpd="sng">
                          <a:noFill/>
                        </a:lnL>
                        <a:lnR w="12700" cmpd="sng">
                          <a:noFill/>
                        </a:lnR>
                        <a:lnT w="12700" cmpd="sng">
                          <a:noFill/>
                        </a:lnT>
                        <a:lnB w="38100" cmpd="sng">
                          <a:noFill/>
                        </a:lnB>
                        <a:solidFill>
                          <a:srgbClr val="FFF4DC"/>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200" i="1" smtClean="0">
                                        <a:solidFill>
                                          <a:srgbClr val="000000"/>
                                        </a:solidFill>
                                        <a:latin typeface="Cambria Math" panose="02040503050406030204" pitchFamily="18" charset="0"/>
                                        <a:cs typeface="Arial" panose="020B0604020202020204" pitchFamily="34" charset="0"/>
                                      </a:rPr>
                                    </m:ctrlPr>
                                  </m:sSubPr>
                                  <m:e>
                                    <m:r>
                                      <a:rPr lang="en-US" sz="2200" i="1">
                                        <a:solidFill>
                                          <a:srgbClr val="000000"/>
                                        </a:solidFill>
                                        <a:latin typeface="Cambria Math" panose="02040503050406030204" pitchFamily="18" charset="0"/>
                                        <a:cs typeface="Arial" panose="020B0604020202020204" pitchFamily="34" charset="0"/>
                                      </a:rPr>
                                      <m:t>𝑥</m:t>
                                    </m:r>
                                  </m:e>
                                  <m:sub>
                                    <m:r>
                                      <a:rPr lang="en-US" sz="2200" b="0" i="1" smtClean="0">
                                        <a:solidFill>
                                          <a:srgbClr val="000000"/>
                                        </a:solidFill>
                                        <a:latin typeface="Cambria Math" panose="02040503050406030204" pitchFamily="18" charset="0"/>
                                        <a:cs typeface="Arial" panose="020B0604020202020204" pitchFamily="34" charset="0"/>
                                      </a:rPr>
                                      <m:t>1</m:t>
                                    </m:r>
                                  </m:sub>
                                </m:sSub>
                              </m:oMath>
                            </m:oMathPara>
                          </a14:m>
                          <a:endParaRPr lang="en-US" sz="2200" dirty="0">
                            <a:solidFill>
                              <a:srgbClr val="000000"/>
                            </a:solidFill>
                          </a:endParaRPr>
                        </a:p>
                      </a:txBody>
                      <a:tcPr marL="0" marR="0" marT="0" marB="0" anchor="ctr">
                        <a:lnL w="12700" cmpd="sng">
                          <a:noFill/>
                        </a:lnL>
                        <a:lnR w="12700" cmpd="sng">
                          <a:noFill/>
                        </a:lnR>
                        <a:lnT w="12700" cmpd="sng">
                          <a:noFill/>
                        </a:lnT>
                        <a:lnB w="38100" cmpd="sng">
                          <a:noFill/>
                        </a:lnB>
                        <a:solidFill>
                          <a:srgbClr val="FFF4DC"/>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200" i="1" smtClean="0">
                                        <a:solidFill>
                                          <a:srgbClr val="000000"/>
                                        </a:solidFill>
                                        <a:latin typeface="Cambria Math" panose="02040503050406030204" pitchFamily="18" charset="0"/>
                                        <a:cs typeface="Arial" panose="020B0604020202020204" pitchFamily="34" charset="0"/>
                                      </a:rPr>
                                    </m:ctrlPr>
                                  </m:sSubPr>
                                  <m:e>
                                    <m:r>
                                      <a:rPr lang="en-US" sz="2200" i="1">
                                        <a:solidFill>
                                          <a:srgbClr val="000000"/>
                                        </a:solidFill>
                                        <a:latin typeface="Cambria Math" panose="02040503050406030204" pitchFamily="18" charset="0"/>
                                        <a:cs typeface="Arial" panose="020B0604020202020204" pitchFamily="34" charset="0"/>
                                      </a:rPr>
                                      <m:t>𝑥</m:t>
                                    </m:r>
                                  </m:e>
                                  <m:sub>
                                    <m:r>
                                      <a:rPr lang="en-US" sz="2200" b="0" i="1" smtClean="0">
                                        <a:solidFill>
                                          <a:srgbClr val="000000"/>
                                        </a:solidFill>
                                        <a:latin typeface="Cambria Math" panose="02040503050406030204" pitchFamily="18" charset="0"/>
                                        <a:cs typeface="Arial" panose="020B0604020202020204" pitchFamily="34" charset="0"/>
                                      </a:rPr>
                                      <m:t>2</m:t>
                                    </m:r>
                                  </m:sub>
                                </m:sSub>
                              </m:oMath>
                            </m:oMathPara>
                          </a14:m>
                          <a:endParaRPr lang="en-US" sz="2200" dirty="0">
                            <a:solidFill>
                              <a:srgbClr val="000000"/>
                            </a:solidFill>
                          </a:endParaRPr>
                        </a:p>
                      </a:txBody>
                      <a:tcPr marL="0" marR="0" marT="0" marB="0" anchor="ctr">
                        <a:lnL w="12700" cmpd="sng">
                          <a:noFill/>
                        </a:lnL>
                        <a:lnR w="12700" cmpd="sng">
                          <a:noFill/>
                        </a:lnR>
                        <a:lnT w="12700" cmpd="sng">
                          <a:noFill/>
                        </a:lnT>
                        <a:lnB w="38100" cmpd="sng">
                          <a:noFill/>
                        </a:lnB>
                        <a:solidFill>
                          <a:srgbClr val="FFF4DC"/>
                        </a:solidFill>
                      </a:tcPr>
                    </a:tc>
                    <a:extLst>
                      <a:ext uri="{0D108BD9-81ED-4DB2-BD59-A6C34878D82A}">
                        <a16:rowId xmlns:a16="http://schemas.microsoft.com/office/drawing/2014/main" val="1960917044"/>
                      </a:ext>
                    </a:extLst>
                  </a:tr>
                  <a:tr h="338321">
                    <a:tc>
                      <a:txBody>
                        <a:bodyPr/>
                        <a:lstStyle/>
                        <a:p>
                          <a:pPr algn="ctr"/>
                          <a:r>
                            <a:rPr lang="en-US" sz="2200" dirty="0">
                              <a:solidFill>
                                <a:srgbClr val="000000"/>
                              </a:solidFill>
                            </a:rPr>
                            <a:t>A</a:t>
                          </a:r>
                        </a:p>
                      </a:txBody>
                      <a:tcPr marL="0" marR="0" marT="0" marB="0" anchor="ctr">
                        <a:lnL w="12700" cmpd="sng">
                          <a:noFill/>
                        </a:lnL>
                        <a:lnR w="12700" cmpd="sng">
                          <a:noFill/>
                        </a:lnR>
                        <a:lnT w="38100" cmpd="sng">
                          <a:noFill/>
                        </a:lnT>
                        <a:lnB w="12700" cmpd="sng">
                          <a:noFill/>
                        </a:lnB>
                        <a:solidFill>
                          <a:srgbClr val="FFF4DC"/>
                        </a:solidFill>
                      </a:tcPr>
                    </a:tc>
                    <a:tc>
                      <a:txBody>
                        <a:bodyPr/>
                        <a:lstStyle/>
                        <a:p>
                          <a:pPr algn="ctr"/>
                          <a:r>
                            <a:rPr lang="en-US" sz="2200" dirty="0">
                              <a:solidFill>
                                <a:srgbClr val="000000"/>
                              </a:solidFill>
                            </a:rPr>
                            <a:t>0</a:t>
                          </a:r>
                        </a:p>
                      </a:txBody>
                      <a:tcPr marL="0" marR="0" marT="0" marB="0" anchor="ctr">
                        <a:lnL w="12700" cmpd="sng">
                          <a:noFill/>
                        </a:lnL>
                        <a:lnR w="12700" cmpd="sng">
                          <a:noFill/>
                        </a:lnR>
                        <a:lnT w="38100" cmpd="sng">
                          <a:noFill/>
                        </a:lnT>
                        <a:lnB w="12700" cmpd="sng">
                          <a:noFill/>
                        </a:lnB>
                        <a:solidFill>
                          <a:srgbClr val="FFF4DC"/>
                        </a:solidFill>
                      </a:tcPr>
                    </a:tc>
                    <a:tc>
                      <a:txBody>
                        <a:bodyPr/>
                        <a:lstStyle/>
                        <a:p>
                          <a:pPr algn="ctr"/>
                          <a:r>
                            <a:rPr lang="en-US" sz="2200" dirty="0">
                              <a:solidFill>
                                <a:srgbClr val="000000"/>
                              </a:solidFill>
                            </a:rPr>
                            <a:t>0</a:t>
                          </a:r>
                        </a:p>
                      </a:txBody>
                      <a:tcPr marL="0" marR="0" marT="0" marB="0" anchor="ctr">
                        <a:lnL w="12700" cmpd="sng">
                          <a:noFill/>
                        </a:lnL>
                        <a:lnR w="12700" cmpd="sng">
                          <a:noFill/>
                        </a:lnR>
                        <a:lnT w="38100" cmpd="sng">
                          <a:noFill/>
                        </a:lnT>
                        <a:lnB w="12700" cmpd="sng">
                          <a:noFill/>
                        </a:lnB>
                        <a:solidFill>
                          <a:srgbClr val="FFF4DC"/>
                        </a:solidFill>
                      </a:tcPr>
                    </a:tc>
                    <a:extLst>
                      <a:ext uri="{0D108BD9-81ED-4DB2-BD59-A6C34878D82A}">
                        <a16:rowId xmlns:a16="http://schemas.microsoft.com/office/drawing/2014/main" val="2812517150"/>
                      </a:ext>
                    </a:extLst>
                  </a:tr>
                  <a:tr h="338321">
                    <a:tc>
                      <a:txBody>
                        <a:bodyPr/>
                        <a:lstStyle/>
                        <a:p>
                          <a:pPr algn="ctr"/>
                          <a:r>
                            <a:rPr lang="en-US" sz="2200" dirty="0">
                              <a:solidFill>
                                <a:srgbClr val="000000"/>
                              </a:solidFill>
                            </a:rPr>
                            <a:t>B</a:t>
                          </a:r>
                        </a:p>
                      </a:txBody>
                      <a:tcPr marL="0" marR="0" marT="0" marB="0" anchor="ctr">
                        <a:lnL w="12700" cmpd="sng">
                          <a:noFill/>
                        </a:lnL>
                        <a:lnR w="12700" cmpd="sng">
                          <a:noFill/>
                        </a:lnR>
                        <a:lnT w="12700" cmpd="sng">
                          <a:noFill/>
                        </a:lnT>
                        <a:lnB w="12700" cmpd="sng">
                          <a:noFill/>
                        </a:lnB>
                        <a:solidFill>
                          <a:srgbClr val="FFF4DC"/>
                        </a:solidFill>
                      </a:tcPr>
                    </a:tc>
                    <a:tc>
                      <a:txBody>
                        <a:bodyPr/>
                        <a:lstStyle/>
                        <a:p>
                          <a:pPr algn="ctr"/>
                          <a:r>
                            <a:rPr lang="en-US" sz="2200" dirty="0">
                              <a:solidFill>
                                <a:srgbClr val="000000"/>
                              </a:solidFill>
                            </a:rPr>
                            <a:t>1</a:t>
                          </a:r>
                        </a:p>
                      </a:txBody>
                      <a:tcPr marL="0" marR="0" marT="0" marB="0" anchor="ctr">
                        <a:lnL w="12700" cmpd="sng">
                          <a:noFill/>
                        </a:lnL>
                        <a:lnR w="12700" cmpd="sng">
                          <a:noFill/>
                        </a:lnR>
                        <a:lnT w="12700" cmpd="sng">
                          <a:noFill/>
                        </a:lnT>
                        <a:lnB w="12700" cmpd="sng">
                          <a:noFill/>
                        </a:lnB>
                        <a:solidFill>
                          <a:srgbClr val="FFF4DC"/>
                        </a:solidFill>
                      </a:tcPr>
                    </a:tc>
                    <a:tc>
                      <a:txBody>
                        <a:bodyPr/>
                        <a:lstStyle/>
                        <a:p>
                          <a:pPr algn="ctr"/>
                          <a:r>
                            <a:rPr lang="en-US" sz="2200" dirty="0">
                              <a:solidFill>
                                <a:srgbClr val="000000"/>
                              </a:solidFill>
                            </a:rPr>
                            <a:t>0</a:t>
                          </a:r>
                        </a:p>
                      </a:txBody>
                      <a:tcPr marL="0" marR="0" marT="0" marB="0" anchor="ctr">
                        <a:lnL w="12700" cmpd="sng">
                          <a:noFill/>
                        </a:lnL>
                        <a:lnR w="12700" cmpd="sng">
                          <a:noFill/>
                        </a:lnR>
                        <a:lnT w="12700" cmpd="sng">
                          <a:noFill/>
                        </a:lnT>
                        <a:lnB w="12700" cmpd="sng">
                          <a:noFill/>
                        </a:lnB>
                        <a:solidFill>
                          <a:srgbClr val="FFF4DC"/>
                        </a:solidFill>
                      </a:tcPr>
                    </a:tc>
                    <a:extLst>
                      <a:ext uri="{0D108BD9-81ED-4DB2-BD59-A6C34878D82A}">
                        <a16:rowId xmlns:a16="http://schemas.microsoft.com/office/drawing/2014/main" val="577016996"/>
                      </a:ext>
                    </a:extLst>
                  </a:tr>
                  <a:tr h="338321">
                    <a:tc>
                      <a:txBody>
                        <a:bodyPr/>
                        <a:lstStyle/>
                        <a:p>
                          <a:pPr algn="ctr"/>
                          <a:r>
                            <a:rPr lang="en-US" sz="2200" dirty="0">
                              <a:solidFill>
                                <a:srgbClr val="000000"/>
                              </a:solidFill>
                            </a:rPr>
                            <a:t>C</a:t>
                          </a:r>
                        </a:p>
                      </a:txBody>
                      <a:tcPr marL="0" marR="0" marT="0" marB="0" anchor="ctr">
                        <a:lnL w="12700" cmpd="sng">
                          <a:noFill/>
                        </a:lnL>
                        <a:lnR w="12700" cmpd="sng">
                          <a:noFill/>
                        </a:lnR>
                        <a:lnT w="12700" cmpd="sng">
                          <a:noFill/>
                        </a:lnT>
                        <a:lnB w="12700" cmpd="sng">
                          <a:noFill/>
                        </a:lnB>
                        <a:solidFill>
                          <a:srgbClr val="FFF4DC"/>
                        </a:solidFill>
                      </a:tcPr>
                    </a:tc>
                    <a:tc>
                      <a:txBody>
                        <a:bodyPr/>
                        <a:lstStyle/>
                        <a:p>
                          <a:pPr algn="ctr"/>
                          <a:r>
                            <a:rPr lang="en-US" sz="2200" dirty="0">
                              <a:solidFill>
                                <a:srgbClr val="000000"/>
                              </a:solidFill>
                            </a:rPr>
                            <a:t>0</a:t>
                          </a:r>
                        </a:p>
                      </a:txBody>
                      <a:tcPr marL="0" marR="0" marT="0" marB="0" anchor="ctr">
                        <a:lnL w="12700" cmpd="sng">
                          <a:noFill/>
                        </a:lnL>
                        <a:lnR w="12700" cmpd="sng">
                          <a:noFill/>
                        </a:lnR>
                        <a:lnT w="12700" cmpd="sng">
                          <a:noFill/>
                        </a:lnT>
                        <a:lnB w="12700" cmpd="sng">
                          <a:noFill/>
                        </a:lnB>
                        <a:solidFill>
                          <a:srgbClr val="FFF4DC"/>
                        </a:solidFill>
                      </a:tcPr>
                    </a:tc>
                    <a:tc>
                      <a:txBody>
                        <a:bodyPr/>
                        <a:lstStyle/>
                        <a:p>
                          <a:pPr algn="ctr"/>
                          <a:r>
                            <a:rPr lang="en-US" sz="2200" dirty="0">
                              <a:solidFill>
                                <a:srgbClr val="000000"/>
                              </a:solidFill>
                            </a:rPr>
                            <a:t>1</a:t>
                          </a:r>
                        </a:p>
                      </a:txBody>
                      <a:tcPr marL="0" marR="0" marT="0" marB="0" anchor="ctr">
                        <a:lnL w="12700" cmpd="sng">
                          <a:noFill/>
                        </a:lnL>
                        <a:lnR w="12700" cmpd="sng">
                          <a:noFill/>
                        </a:lnR>
                        <a:lnT w="12700" cmpd="sng">
                          <a:noFill/>
                        </a:lnT>
                        <a:lnB w="12700" cmpd="sng">
                          <a:noFill/>
                        </a:lnB>
                        <a:solidFill>
                          <a:srgbClr val="FFF4DC"/>
                        </a:solidFill>
                      </a:tcPr>
                    </a:tc>
                    <a:extLst>
                      <a:ext uri="{0D108BD9-81ED-4DB2-BD59-A6C34878D82A}">
                        <a16:rowId xmlns:a16="http://schemas.microsoft.com/office/drawing/2014/main" val="1206261071"/>
                      </a:ext>
                    </a:extLst>
                  </a:tr>
                </a:tbl>
              </a:graphicData>
            </a:graphic>
          </p:graphicFrame>
        </mc:Choice>
        <mc:Fallback xmlns="">
          <p:graphicFrame>
            <p:nvGraphicFramePr>
              <p:cNvPr id="6" name="Table 6">
                <a:extLst>
                  <a:ext uri="{FF2B5EF4-FFF2-40B4-BE49-F238E27FC236}">
                    <a16:creationId xmlns:a16="http://schemas.microsoft.com/office/drawing/2014/main" id="{93D81C60-219B-4D28-9057-C5F338252CFC}"/>
                  </a:ext>
                </a:extLst>
              </p:cNvPr>
              <p:cNvGraphicFramePr>
                <a:graphicFrameLocks noGrp="1"/>
              </p:cNvGraphicFramePr>
              <p:nvPr>
                <p:ph type="tbl" sz="quarter" idx="16"/>
                <p:extLst>
                  <p:ext uri="{D42A27DB-BD31-4B8C-83A1-F6EECF244321}">
                    <p14:modId xmlns:p14="http://schemas.microsoft.com/office/powerpoint/2010/main" val="1516549661"/>
                  </p:ext>
                </p:extLst>
              </p:nvPr>
            </p:nvGraphicFramePr>
            <p:xfrm>
              <a:off x="5599814" y="3516351"/>
              <a:ext cx="3534301" cy="1472552"/>
            </p:xfrm>
            <a:graphic>
              <a:graphicData uri="http://schemas.openxmlformats.org/drawingml/2006/table">
                <a:tbl>
                  <a:tblPr firstRow="1" bandRow="1">
                    <a:tableStyleId>{5C22544A-7EE6-4342-B048-85BDC9FD1C3A}</a:tableStyleId>
                  </a:tblPr>
                  <a:tblGrid>
                    <a:gridCol w="1780589">
                      <a:extLst>
                        <a:ext uri="{9D8B030D-6E8A-4147-A177-3AD203B41FA5}">
                          <a16:colId xmlns:a16="http://schemas.microsoft.com/office/drawing/2014/main" val="1774673652"/>
                        </a:ext>
                      </a:extLst>
                    </a:gridCol>
                    <a:gridCol w="876856">
                      <a:extLst>
                        <a:ext uri="{9D8B030D-6E8A-4147-A177-3AD203B41FA5}">
                          <a16:colId xmlns:a16="http://schemas.microsoft.com/office/drawing/2014/main" val="808619947"/>
                        </a:ext>
                      </a:extLst>
                    </a:gridCol>
                    <a:gridCol w="876856">
                      <a:extLst>
                        <a:ext uri="{9D8B030D-6E8A-4147-A177-3AD203B41FA5}">
                          <a16:colId xmlns:a16="http://schemas.microsoft.com/office/drawing/2014/main" val="3974190622"/>
                        </a:ext>
                      </a:extLst>
                    </a:gridCol>
                  </a:tblGrid>
                  <a:tr h="457589">
                    <a:tc>
                      <a:txBody>
                        <a:bodyPr/>
                        <a:lstStyle/>
                        <a:p>
                          <a:pPr algn="ctr"/>
                          <a:r>
                            <a:rPr lang="en-US" sz="2200" dirty="0">
                              <a:solidFill>
                                <a:srgbClr val="000000"/>
                              </a:solidFill>
                            </a:rPr>
                            <a:t>Sales Region</a:t>
                          </a:r>
                        </a:p>
                      </a:txBody>
                      <a:tcPr marL="0" marR="0" marT="0" marB="0" anchor="ctr">
                        <a:lnL w="12700" cmpd="sng">
                          <a:noFill/>
                        </a:lnL>
                        <a:lnR w="12700" cmpd="sng">
                          <a:noFill/>
                        </a:lnR>
                        <a:lnT w="12700" cmpd="sng">
                          <a:noFill/>
                        </a:lnT>
                        <a:lnB w="38100" cmpd="sng">
                          <a:noFill/>
                        </a:lnB>
                        <a:solidFill>
                          <a:srgbClr val="FFF4DC"/>
                        </a:solidFill>
                      </a:tcPr>
                    </a:tc>
                    <a:tc>
                      <a:txBody>
                        <a:bodyPr/>
                        <a:lstStyle/>
                        <a:p>
                          <a:endParaRPr lang="en-US"/>
                        </a:p>
                      </a:txBody>
                      <a:tcPr marL="0" marR="0" marT="0" marB="0" anchor="ctr">
                        <a:lnL w="12700" cmpd="sng">
                          <a:noFill/>
                        </a:lnL>
                        <a:lnR w="12700" cmpd="sng">
                          <a:noFill/>
                        </a:lnR>
                        <a:lnT w="12700" cmpd="sng">
                          <a:noFill/>
                        </a:lnT>
                        <a:lnB w="38100" cmpd="sng">
                          <a:noFill/>
                        </a:lnB>
                        <a:blipFill>
                          <a:blip r:embed="rId3"/>
                          <a:stretch>
                            <a:fillRect l="-203472" t="-3947" r="-100000" b="-255263"/>
                          </a:stretch>
                        </a:blipFill>
                      </a:tcPr>
                    </a:tc>
                    <a:tc>
                      <a:txBody>
                        <a:bodyPr/>
                        <a:lstStyle/>
                        <a:p>
                          <a:endParaRPr lang="en-US"/>
                        </a:p>
                      </a:txBody>
                      <a:tcPr marL="0" marR="0" marT="0" marB="0" anchor="ctr">
                        <a:lnL w="12700" cmpd="sng">
                          <a:noFill/>
                        </a:lnL>
                        <a:lnR w="12700" cmpd="sng">
                          <a:noFill/>
                        </a:lnR>
                        <a:lnT w="12700" cmpd="sng">
                          <a:noFill/>
                        </a:lnT>
                        <a:lnB w="38100" cmpd="sng">
                          <a:noFill/>
                        </a:lnB>
                        <a:blipFill>
                          <a:blip r:embed="rId3"/>
                          <a:stretch>
                            <a:fillRect l="-303472" t="-3947" b="-255263"/>
                          </a:stretch>
                        </a:blipFill>
                      </a:tcPr>
                    </a:tc>
                    <a:extLst>
                      <a:ext uri="{0D108BD9-81ED-4DB2-BD59-A6C34878D82A}">
                        <a16:rowId xmlns:a16="http://schemas.microsoft.com/office/drawing/2014/main" val="1960917044"/>
                      </a:ext>
                    </a:extLst>
                  </a:tr>
                  <a:tr h="338321">
                    <a:tc>
                      <a:txBody>
                        <a:bodyPr/>
                        <a:lstStyle/>
                        <a:p>
                          <a:pPr algn="ctr"/>
                          <a:r>
                            <a:rPr lang="en-US" sz="2200" dirty="0">
                              <a:solidFill>
                                <a:srgbClr val="000000"/>
                              </a:solidFill>
                            </a:rPr>
                            <a:t>A</a:t>
                          </a:r>
                        </a:p>
                      </a:txBody>
                      <a:tcPr marL="0" marR="0" marT="0" marB="0" anchor="ctr">
                        <a:lnL w="12700" cmpd="sng">
                          <a:noFill/>
                        </a:lnL>
                        <a:lnR w="12700" cmpd="sng">
                          <a:noFill/>
                        </a:lnR>
                        <a:lnT w="38100" cmpd="sng">
                          <a:noFill/>
                        </a:lnT>
                        <a:lnB w="12700" cmpd="sng">
                          <a:noFill/>
                        </a:lnB>
                        <a:solidFill>
                          <a:srgbClr val="FFF4DC"/>
                        </a:solidFill>
                      </a:tcPr>
                    </a:tc>
                    <a:tc>
                      <a:txBody>
                        <a:bodyPr/>
                        <a:lstStyle/>
                        <a:p>
                          <a:pPr algn="ctr"/>
                          <a:r>
                            <a:rPr lang="en-US" sz="2200" dirty="0">
                              <a:solidFill>
                                <a:srgbClr val="000000"/>
                              </a:solidFill>
                            </a:rPr>
                            <a:t>0</a:t>
                          </a:r>
                        </a:p>
                      </a:txBody>
                      <a:tcPr marL="0" marR="0" marT="0" marB="0" anchor="ctr">
                        <a:lnL w="12700" cmpd="sng">
                          <a:noFill/>
                        </a:lnL>
                        <a:lnR w="12700" cmpd="sng">
                          <a:noFill/>
                        </a:lnR>
                        <a:lnT w="38100" cmpd="sng">
                          <a:noFill/>
                        </a:lnT>
                        <a:lnB w="12700" cmpd="sng">
                          <a:noFill/>
                        </a:lnB>
                        <a:solidFill>
                          <a:srgbClr val="FFF4DC"/>
                        </a:solidFill>
                      </a:tcPr>
                    </a:tc>
                    <a:tc>
                      <a:txBody>
                        <a:bodyPr/>
                        <a:lstStyle/>
                        <a:p>
                          <a:pPr algn="ctr"/>
                          <a:r>
                            <a:rPr lang="en-US" sz="2200" dirty="0">
                              <a:solidFill>
                                <a:srgbClr val="000000"/>
                              </a:solidFill>
                            </a:rPr>
                            <a:t>0</a:t>
                          </a:r>
                        </a:p>
                      </a:txBody>
                      <a:tcPr marL="0" marR="0" marT="0" marB="0" anchor="ctr">
                        <a:lnL w="12700" cmpd="sng">
                          <a:noFill/>
                        </a:lnL>
                        <a:lnR w="12700" cmpd="sng">
                          <a:noFill/>
                        </a:lnR>
                        <a:lnT w="38100" cmpd="sng">
                          <a:noFill/>
                        </a:lnT>
                        <a:lnB w="12700" cmpd="sng">
                          <a:noFill/>
                        </a:lnB>
                        <a:solidFill>
                          <a:srgbClr val="FFF4DC"/>
                        </a:solidFill>
                      </a:tcPr>
                    </a:tc>
                    <a:extLst>
                      <a:ext uri="{0D108BD9-81ED-4DB2-BD59-A6C34878D82A}">
                        <a16:rowId xmlns:a16="http://schemas.microsoft.com/office/drawing/2014/main" val="2812517150"/>
                      </a:ext>
                    </a:extLst>
                  </a:tr>
                  <a:tr h="338321">
                    <a:tc>
                      <a:txBody>
                        <a:bodyPr/>
                        <a:lstStyle/>
                        <a:p>
                          <a:pPr algn="ctr"/>
                          <a:r>
                            <a:rPr lang="en-US" sz="2200" dirty="0">
                              <a:solidFill>
                                <a:srgbClr val="000000"/>
                              </a:solidFill>
                            </a:rPr>
                            <a:t>B</a:t>
                          </a:r>
                        </a:p>
                      </a:txBody>
                      <a:tcPr marL="0" marR="0" marT="0" marB="0" anchor="ctr">
                        <a:lnL w="12700" cmpd="sng">
                          <a:noFill/>
                        </a:lnL>
                        <a:lnR w="12700" cmpd="sng">
                          <a:noFill/>
                        </a:lnR>
                        <a:lnT w="12700" cmpd="sng">
                          <a:noFill/>
                        </a:lnT>
                        <a:lnB w="12700" cmpd="sng">
                          <a:noFill/>
                        </a:lnB>
                        <a:solidFill>
                          <a:srgbClr val="FFF4DC"/>
                        </a:solidFill>
                      </a:tcPr>
                    </a:tc>
                    <a:tc>
                      <a:txBody>
                        <a:bodyPr/>
                        <a:lstStyle/>
                        <a:p>
                          <a:pPr algn="ctr"/>
                          <a:r>
                            <a:rPr lang="en-US" sz="2200" dirty="0">
                              <a:solidFill>
                                <a:srgbClr val="000000"/>
                              </a:solidFill>
                            </a:rPr>
                            <a:t>1</a:t>
                          </a:r>
                        </a:p>
                      </a:txBody>
                      <a:tcPr marL="0" marR="0" marT="0" marB="0" anchor="ctr">
                        <a:lnL w="12700" cmpd="sng">
                          <a:noFill/>
                        </a:lnL>
                        <a:lnR w="12700" cmpd="sng">
                          <a:noFill/>
                        </a:lnR>
                        <a:lnT w="12700" cmpd="sng">
                          <a:noFill/>
                        </a:lnT>
                        <a:lnB w="12700" cmpd="sng">
                          <a:noFill/>
                        </a:lnB>
                        <a:solidFill>
                          <a:srgbClr val="FFF4DC"/>
                        </a:solidFill>
                      </a:tcPr>
                    </a:tc>
                    <a:tc>
                      <a:txBody>
                        <a:bodyPr/>
                        <a:lstStyle/>
                        <a:p>
                          <a:pPr algn="ctr"/>
                          <a:r>
                            <a:rPr lang="en-US" sz="2200" dirty="0">
                              <a:solidFill>
                                <a:srgbClr val="000000"/>
                              </a:solidFill>
                            </a:rPr>
                            <a:t>0</a:t>
                          </a:r>
                        </a:p>
                      </a:txBody>
                      <a:tcPr marL="0" marR="0" marT="0" marB="0" anchor="ctr">
                        <a:lnL w="12700" cmpd="sng">
                          <a:noFill/>
                        </a:lnL>
                        <a:lnR w="12700" cmpd="sng">
                          <a:noFill/>
                        </a:lnR>
                        <a:lnT w="12700" cmpd="sng">
                          <a:noFill/>
                        </a:lnT>
                        <a:lnB w="12700" cmpd="sng">
                          <a:noFill/>
                        </a:lnB>
                        <a:solidFill>
                          <a:srgbClr val="FFF4DC"/>
                        </a:solidFill>
                      </a:tcPr>
                    </a:tc>
                    <a:extLst>
                      <a:ext uri="{0D108BD9-81ED-4DB2-BD59-A6C34878D82A}">
                        <a16:rowId xmlns:a16="http://schemas.microsoft.com/office/drawing/2014/main" val="577016996"/>
                      </a:ext>
                    </a:extLst>
                  </a:tr>
                  <a:tr h="338321">
                    <a:tc>
                      <a:txBody>
                        <a:bodyPr/>
                        <a:lstStyle/>
                        <a:p>
                          <a:pPr algn="ctr"/>
                          <a:r>
                            <a:rPr lang="en-US" sz="2200" dirty="0">
                              <a:solidFill>
                                <a:srgbClr val="000000"/>
                              </a:solidFill>
                            </a:rPr>
                            <a:t>C</a:t>
                          </a:r>
                        </a:p>
                      </a:txBody>
                      <a:tcPr marL="0" marR="0" marT="0" marB="0" anchor="ctr">
                        <a:lnL w="12700" cmpd="sng">
                          <a:noFill/>
                        </a:lnL>
                        <a:lnR w="12700" cmpd="sng">
                          <a:noFill/>
                        </a:lnR>
                        <a:lnT w="12700" cmpd="sng">
                          <a:noFill/>
                        </a:lnT>
                        <a:lnB w="12700" cmpd="sng">
                          <a:noFill/>
                        </a:lnB>
                        <a:solidFill>
                          <a:srgbClr val="FFF4DC"/>
                        </a:solidFill>
                      </a:tcPr>
                    </a:tc>
                    <a:tc>
                      <a:txBody>
                        <a:bodyPr/>
                        <a:lstStyle/>
                        <a:p>
                          <a:pPr algn="ctr"/>
                          <a:r>
                            <a:rPr lang="en-US" sz="2200" dirty="0">
                              <a:solidFill>
                                <a:srgbClr val="000000"/>
                              </a:solidFill>
                            </a:rPr>
                            <a:t>0</a:t>
                          </a:r>
                        </a:p>
                      </a:txBody>
                      <a:tcPr marL="0" marR="0" marT="0" marB="0" anchor="ctr">
                        <a:lnL w="12700" cmpd="sng">
                          <a:noFill/>
                        </a:lnL>
                        <a:lnR w="12700" cmpd="sng">
                          <a:noFill/>
                        </a:lnR>
                        <a:lnT w="12700" cmpd="sng">
                          <a:noFill/>
                        </a:lnT>
                        <a:lnB w="12700" cmpd="sng">
                          <a:noFill/>
                        </a:lnB>
                        <a:solidFill>
                          <a:srgbClr val="FFF4DC"/>
                        </a:solidFill>
                      </a:tcPr>
                    </a:tc>
                    <a:tc>
                      <a:txBody>
                        <a:bodyPr/>
                        <a:lstStyle/>
                        <a:p>
                          <a:pPr algn="ctr"/>
                          <a:r>
                            <a:rPr lang="en-US" sz="2200" dirty="0">
                              <a:solidFill>
                                <a:srgbClr val="000000"/>
                              </a:solidFill>
                            </a:rPr>
                            <a:t>1</a:t>
                          </a:r>
                        </a:p>
                      </a:txBody>
                      <a:tcPr marL="0" marR="0" marT="0" marB="0" anchor="ctr">
                        <a:lnL w="12700" cmpd="sng">
                          <a:noFill/>
                        </a:lnL>
                        <a:lnR w="12700" cmpd="sng">
                          <a:noFill/>
                        </a:lnR>
                        <a:lnT w="12700" cmpd="sng">
                          <a:noFill/>
                        </a:lnT>
                        <a:lnB w="12700" cmpd="sng">
                          <a:noFill/>
                        </a:lnB>
                        <a:solidFill>
                          <a:srgbClr val="FFF4DC"/>
                        </a:solidFill>
                      </a:tcPr>
                    </a:tc>
                    <a:extLst>
                      <a:ext uri="{0D108BD9-81ED-4DB2-BD59-A6C34878D82A}">
                        <a16:rowId xmlns:a16="http://schemas.microsoft.com/office/drawing/2014/main" val="1206261071"/>
                      </a:ext>
                    </a:extLst>
                  </a:tr>
                </a:tbl>
              </a:graphicData>
            </a:graphic>
          </p:graphicFrame>
        </mc:Fallback>
      </mc:AlternateContent>
    </p:spTree>
    <p:extLst>
      <p:ext uri="{BB962C8B-B14F-4D97-AF65-F5344CB8AC3E}">
        <p14:creationId xmlns:p14="http://schemas.microsoft.com/office/powerpoint/2010/main" val="2381628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7548-F8A1-8375-B154-C7625042A90E}"/>
              </a:ext>
            </a:extLst>
          </p:cNvPr>
          <p:cNvSpPr>
            <a:spLocks noGrp="1"/>
          </p:cNvSpPr>
          <p:nvPr>
            <p:ph type="title"/>
          </p:nvPr>
        </p:nvSpPr>
        <p:spPr/>
        <p:txBody>
          <a:bodyPr/>
          <a:lstStyle/>
          <a:p>
            <a:r>
              <a:rPr lang="en-US" sz="3200" dirty="0"/>
              <a:t>8.6 Interpretation of the Parameters for a Categorical Variable with Three Levels</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824741B2-F1FC-130D-DDDD-127DED70424A}"/>
                  </a:ext>
                </a:extLst>
              </p:cNvPr>
              <p:cNvSpPr>
                <a:spLocks noGrp="1"/>
              </p:cNvSpPr>
              <p:nvPr>
                <p:ph type="body" sz="quarter" idx="15"/>
              </p:nvPr>
            </p:nvSpPr>
            <p:spPr>
              <a:xfrm>
                <a:off x="740228" y="1448226"/>
                <a:ext cx="10711543" cy="4562714"/>
              </a:xfrm>
            </p:spPr>
            <p:txBody>
              <a:bodyPr/>
              <a:lstStyle/>
              <a:p>
                <a:pPr>
                  <a:lnSpc>
                    <a:spcPct val="100000"/>
                  </a:lnSpc>
                  <a:spcBef>
                    <a:spcPts val="600"/>
                  </a:spcBef>
                  <a:spcAft>
                    <a:spcPts val="600"/>
                  </a:spcAft>
                </a:pPr>
                <a:r>
                  <a:rPr lang="en-US" sz="2200" dirty="0"/>
                  <a:t>To interpret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0</m:t>
                        </m:r>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2</m:t>
                        </m:r>
                      </m:sub>
                    </m:sSub>
                  </m:oMath>
                </a14:m>
                <a:r>
                  <a:rPr lang="en-US" sz="2200" dirty="0"/>
                  <a:t>, in the sales territory example, consider the following variations of the regression equation.</a:t>
                </a:r>
              </a:p>
              <a:p>
                <a:pPr marL="914400">
                  <a:lnSpc>
                    <a:spcPct val="100000"/>
                  </a:lnSpc>
                  <a:spcBef>
                    <a:spcPts val="600"/>
                  </a:spcBef>
                  <a:spcAft>
                    <a:spcPts val="600"/>
                  </a:spcAft>
                </a:pPr>
                <a14:m>
                  <m:oMath xmlns:m="http://schemas.openxmlformats.org/officeDocument/2006/math">
                    <m:r>
                      <a:rPr lang="en-US" sz="2200" i="1" dirty="0" smtClean="0">
                        <a:latin typeface="Cambria Math" panose="02040503050406030204" pitchFamily="18" charset="0"/>
                        <a:cs typeface="Arial" panose="020B0604020202020204" pitchFamily="34" charset="0"/>
                      </a:rPr>
                      <m:t>𝐸</m:t>
                    </m:r>
                    <m:d>
                      <m:dPr>
                        <m:sepChr m:val="∣"/>
                        <m:ctrlPr>
                          <a:rPr lang="en-US" sz="2200" i="1" dirty="0" smtClean="0">
                            <a:latin typeface="Cambria Math" panose="02040503050406030204" pitchFamily="18" charset="0"/>
                            <a:cs typeface="Arial" panose="020B0604020202020204" pitchFamily="34" charset="0"/>
                          </a:rPr>
                        </m:ctrlPr>
                      </m:dPr>
                      <m:e>
                        <m:r>
                          <a:rPr lang="en-US" sz="2200" i="1" dirty="0" err="1" smtClean="0">
                            <a:latin typeface="Cambria Math" panose="02040503050406030204" pitchFamily="18" charset="0"/>
                            <a:cs typeface="Arial" panose="020B0604020202020204" pitchFamily="34" charset="0"/>
                          </a:rPr>
                          <m:t>𝑦</m:t>
                        </m:r>
                      </m:e>
                      <m:e>
                        <m:r>
                          <m:rPr>
                            <m:nor/>
                          </m:rPr>
                          <a:rPr lang="en-US" sz="2200" b="0" i="0" smtClean="0">
                            <a:latin typeface="Cambria Math" panose="02040503050406030204" pitchFamily="18" charset="0"/>
                            <a:cs typeface="Arial" panose="020B0604020202020204" pitchFamily="34" charset="0"/>
                          </a:rPr>
                          <m:t>region</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A</m:t>
                        </m:r>
                      </m:e>
                    </m:d>
                    <m:r>
                      <a:rPr lang="en-US" sz="2200" b="0" i="1" dirty="0" smtClean="0">
                        <a:latin typeface="Cambria Math" panose="02040503050406030204" pitchFamily="18" charset="0"/>
                        <a:cs typeface="Arial" panose="020B0604020202020204" pitchFamily="34"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d>
                      <m:dPr>
                        <m:ctrlPr>
                          <a:rPr lang="en-US" sz="2200" i="1">
                            <a:latin typeface="Cambria Math" panose="02040503050406030204" pitchFamily="18" charset="0"/>
                          </a:rPr>
                        </m:ctrlPr>
                      </m:dPr>
                      <m:e>
                        <m:r>
                          <a:rPr lang="en-US" sz="2200" i="1">
                            <a:latin typeface="Cambria Math" panose="02040503050406030204" pitchFamily="18" charset="0"/>
                            <a:cs typeface="Arial" panose="020B0604020202020204" pitchFamily="34" charset="0"/>
                          </a:rPr>
                          <m:t>0</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2</m:t>
                        </m:r>
                      </m:sub>
                    </m:sSub>
                    <m:d>
                      <m:dPr>
                        <m:ctrlPr>
                          <a:rPr lang="en-US" sz="2200" b="0" i="1" smtClean="0">
                            <a:latin typeface="Cambria Math" panose="02040503050406030204" pitchFamily="18" charset="0"/>
                          </a:rPr>
                        </m:ctrlPr>
                      </m:dPr>
                      <m:e>
                        <m:r>
                          <a:rPr lang="en-US" sz="2200" b="0" i="1" smtClean="0">
                            <a:latin typeface="Cambria Math" panose="02040503050406030204" pitchFamily="18" charset="0"/>
                            <a:cs typeface="Arial" panose="020B0604020202020204" pitchFamily="34" charset="0"/>
                          </a:rPr>
                          <m:t>0</m:t>
                        </m:r>
                      </m:e>
                    </m:d>
                    <m:r>
                      <a:rPr lang="en-US" sz="2200" b="0" i="1" smtClean="0">
                        <a:latin typeface="Cambria Math" panose="02040503050406030204" pitchFamily="18" charset="0"/>
                        <a:cs typeface="Arial" panose="020B0604020202020204" pitchFamily="34"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0</m:t>
                        </m:r>
                      </m:sub>
                    </m:sSub>
                  </m:oMath>
                </a14:m>
                <a:r>
                  <a:rPr lang="en-US" sz="2200" dirty="0"/>
                  <a:t> </a:t>
                </a:r>
              </a:p>
              <a:p>
                <a:pPr marL="914400">
                  <a:lnSpc>
                    <a:spcPct val="100000"/>
                  </a:lnSpc>
                  <a:spcBef>
                    <a:spcPts val="600"/>
                  </a:spcBef>
                  <a:spcAft>
                    <a:spcPts val="600"/>
                  </a:spcAft>
                </a:pPr>
                <a14:m>
                  <m:oMath xmlns:m="http://schemas.openxmlformats.org/officeDocument/2006/math">
                    <m:r>
                      <a:rPr lang="en-US" sz="2200" i="1" dirty="0" smtClean="0">
                        <a:latin typeface="Cambria Math" panose="02040503050406030204" pitchFamily="18" charset="0"/>
                        <a:cs typeface="Arial" panose="020B0604020202020204" pitchFamily="34" charset="0"/>
                      </a:rPr>
                      <m:t>𝐸</m:t>
                    </m:r>
                    <m:d>
                      <m:dPr>
                        <m:sepChr m:val="∣"/>
                        <m:ctrlPr>
                          <a:rPr lang="en-US" sz="2200" i="1" dirty="0" smtClean="0">
                            <a:latin typeface="Cambria Math" panose="02040503050406030204" pitchFamily="18" charset="0"/>
                            <a:cs typeface="Arial" panose="020B0604020202020204" pitchFamily="34" charset="0"/>
                          </a:rPr>
                        </m:ctrlPr>
                      </m:dPr>
                      <m:e>
                        <m:r>
                          <a:rPr lang="en-US" sz="2200" i="1" dirty="0" err="1" smtClean="0">
                            <a:latin typeface="Cambria Math" panose="02040503050406030204" pitchFamily="18" charset="0"/>
                            <a:cs typeface="Arial" panose="020B0604020202020204" pitchFamily="34" charset="0"/>
                          </a:rPr>
                          <m:t>𝑦</m:t>
                        </m:r>
                      </m:e>
                      <m:e>
                        <m:r>
                          <m:rPr>
                            <m:nor/>
                          </m:rPr>
                          <a:rPr lang="en-US" sz="2200" b="0" i="0" smtClean="0">
                            <a:latin typeface="Cambria Math" panose="02040503050406030204" pitchFamily="18" charset="0"/>
                            <a:cs typeface="Arial" panose="020B0604020202020204" pitchFamily="34" charset="0"/>
                          </a:rPr>
                          <m:t>region</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B</m:t>
                        </m:r>
                      </m:e>
                    </m:d>
                    <m:r>
                      <a:rPr lang="en-US" sz="2200" b="0" i="1" dirty="0" smtClean="0">
                        <a:latin typeface="Cambria Math" panose="02040503050406030204" pitchFamily="18" charset="0"/>
                        <a:cs typeface="Arial" panose="020B0604020202020204" pitchFamily="34"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d>
                      <m:dPr>
                        <m:ctrlPr>
                          <a:rPr lang="en-US" sz="2200" i="1">
                            <a:latin typeface="Cambria Math" panose="02040503050406030204" pitchFamily="18" charset="0"/>
                          </a:rPr>
                        </m:ctrlPr>
                      </m:dPr>
                      <m:e>
                        <m:r>
                          <a:rPr lang="en-US" sz="2200" b="0" i="1" smtClean="0">
                            <a:latin typeface="Cambria Math" panose="02040503050406030204" pitchFamily="18" charset="0"/>
                          </a:rPr>
                          <m:t>1</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2</m:t>
                        </m:r>
                      </m:sub>
                    </m:sSub>
                    <m:d>
                      <m:dPr>
                        <m:ctrlPr>
                          <a:rPr lang="en-US" sz="2200" b="0" i="1" smtClean="0">
                            <a:latin typeface="Cambria Math" panose="02040503050406030204" pitchFamily="18" charset="0"/>
                          </a:rPr>
                        </m:ctrlPr>
                      </m:dPr>
                      <m:e>
                        <m:r>
                          <a:rPr lang="en-US" sz="2200" b="0" i="1" smtClean="0">
                            <a:latin typeface="Cambria Math" panose="02040503050406030204" pitchFamily="18" charset="0"/>
                            <a:cs typeface="Arial" panose="020B0604020202020204" pitchFamily="34" charset="0"/>
                          </a:rPr>
                          <m:t>0</m:t>
                        </m:r>
                      </m:e>
                    </m:d>
                    <m:r>
                      <a:rPr lang="en-US" sz="2200" b="0" i="1" smtClean="0">
                        <a:latin typeface="Cambria Math" panose="02040503050406030204" pitchFamily="18" charset="0"/>
                        <a:cs typeface="Arial" panose="020B0604020202020204" pitchFamily="34"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0</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oMath>
                </a14:m>
                <a:r>
                  <a:rPr lang="en-US" sz="2200" dirty="0"/>
                  <a:t> </a:t>
                </a:r>
              </a:p>
              <a:p>
                <a:pPr marL="914400">
                  <a:lnSpc>
                    <a:spcPct val="100000"/>
                  </a:lnSpc>
                  <a:spcBef>
                    <a:spcPts val="600"/>
                  </a:spcBef>
                  <a:spcAft>
                    <a:spcPts val="600"/>
                  </a:spcAft>
                </a:pPr>
                <a14:m>
                  <m:oMath xmlns:m="http://schemas.openxmlformats.org/officeDocument/2006/math">
                    <m:r>
                      <a:rPr lang="en-US" sz="2200" i="1" dirty="0" smtClean="0">
                        <a:latin typeface="Cambria Math" panose="02040503050406030204" pitchFamily="18" charset="0"/>
                        <a:cs typeface="Arial" panose="020B0604020202020204" pitchFamily="34" charset="0"/>
                      </a:rPr>
                      <m:t>𝐸</m:t>
                    </m:r>
                    <m:d>
                      <m:dPr>
                        <m:sepChr m:val="∣"/>
                        <m:ctrlPr>
                          <a:rPr lang="en-US" sz="2200" i="1" dirty="0" smtClean="0">
                            <a:latin typeface="Cambria Math" panose="02040503050406030204" pitchFamily="18" charset="0"/>
                            <a:cs typeface="Arial" panose="020B0604020202020204" pitchFamily="34" charset="0"/>
                          </a:rPr>
                        </m:ctrlPr>
                      </m:dPr>
                      <m:e>
                        <m:r>
                          <a:rPr lang="en-US" sz="2200" i="1" dirty="0" err="1" smtClean="0">
                            <a:latin typeface="Cambria Math" panose="02040503050406030204" pitchFamily="18" charset="0"/>
                            <a:cs typeface="Arial" panose="020B0604020202020204" pitchFamily="34" charset="0"/>
                          </a:rPr>
                          <m:t>𝑦</m:t>
                        </m:r>
                      </m:e>
                      <m:e>
                        <m:r>
                          <m:rPr>
                            <m:nor/>
                          </m:rPr>
                          <a:rPr lang="en-US" sz="2200" b="0" i="0" smtClean="0">
                            <a:latin typeface="Cambria Math" panose="02040503050406030204" pitchFamily="18" charset="0"/>
                            <a:cs typeface="Arial" panose="020B0604020202020204" pitchFamily="34" charset="0"/>
                          </a:rPr>
                          <m:t>region</m:t>
                        </m:r>
                        <m:r>
                          <m:rPr>
                            <m:nor/>
                          </m:rPr>
                          <a:rPr lang="en-US" sz="2200" b="0" i="0" smtClean="0">
                            <a:latin typeface="Cambria Math" panose="02040503050406030204" pitchFamily="18" charset="0"/>
                            <a:cs typeface="Arial" panose="020B0604020202020204" pitchFamily="34" charset="0"/>
                          </a:rPr>
                          <m:t> </m:t>
                        </m:r>
                        <m:r>
                          <m:rPr>
                            <m:nor/>
                          </m:rPr>
                          <a:rPr lang="en-US" sz="2200" b="0" i="0" smtClean="0">
                            <a:latin typeface="Cambria Math" panose="02040503050406030204" pitchFamily="18" charset="0"/>
                            <a:cs typeface="Arial" panose="020B0604020202020204" pitchFamily="34" charset="0"/>
                          </a:rPr>
                          <m:t>C</m:t>
                        </m:r>
                      </m:e>
                    </m:d>
                    <m:r>
                      <a:rPr lang="en-US" sz="2200" b="0" i="1" dirty="0" smtClean="0">
                        <a:latin typeface="Cambria Math" panose="02040503050406030204" pitchFamily="18" charset="0"/>
                        <a:cs typeface="Arial" panose="020B0604020202020204" pitchFamily="34"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d>
                      <m:dPr>
                        <m:ctrlPr>
                          <a:rPr lang="en-US" sz="2200" i="1">
                            <a:latin typeface="Cambria Math" panose="02040503050406030204" pitchFamily="18" charset="0"/>
                          </a:rPr>
                        </m:ctrlPr>
                      </m:dPr>
                      <m:e>
                        <m:r>
                          <a:rPr lang="en-US" sz="2200" i="1">
                            <a:latin typeface="Cambria Math" panose="02040503050406030204" pitchFamily="18" charset="0"/>
                            <a:cs typeface="Arial" panose="020B0604020202020204" pitchFamily="34" charset="0"/>
                          </a:rPr>
                          <m:t>0</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2</m:t>
                        </m:r>
                      </m:sub>
                    </m:sSub>
                    <m:d>
                      <m:dPr>
                        <m:ctrlPr>
                          <a:rPr lang="en-US" sz="2200" b="0" i="1" smtClean="0">
                            <a:latin typeface="Cambria Math" panose="02040503050406030204" pitchFamily="18" charset="0"/>
                          </a:rPr>
                        </m:ctrlPr>
                      </m:dPr>
                      <m:e>
                        <m:r>
                          <a:rPr lang="en-US" sz="2200" b="0" i="1" smtClean="0">
                            <a:latin typeface="Cambria Math" panose="02040503050406030204" pitchFamily="18" charset="0"/>
                          </a:rPr>
                          <m:t>1</m:t>
                        </m:r>
                      </m:e>
                    </m:d>
                    <m:r>
                      <a:rPr lang="en-US" sz="2200" b="0" i="1" smtClean="0">
                        <a:latin typeface="Cambria Math" panose="02040503050406030204" pitchFamily="18" charset="0"/>
                        <a:cs typeface="Arial" panose="020B0604020202020204" pitchFamily="34"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0</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2</m:t>
                        </m:r>
                      </m:sub>
                    </m:sSub>
                  </m:oMath>
                </a14:m>
                <a:r>
                  <a:rPr lang="en-US" sz="2200" dirty="0"/>
                  <a:t> </a:t>
                </a:r>
              </a:p>
              <a:p>
                <a:pPr>
                  <a:lnSpc>
                    <a:spcPct val="100000"/>
                  </a:lnSpc>
                  <a:spcBef>
                    <a:spcPts val="600"/>
                  </a:spcBef>
                </a:pPr>
                <a:r>
                  <a:rPr lang="en-US" sz="2200" dirty="0"/>
                  <a:t>Thus, the regression parameters are interpreted as follows.</a:t>
                </a:r>
              </a:p>
              <a:p>
                <a:pPr marL="914400">
                  <a:lnSpc>
                    <a:spcPct val="100000"/>
                  </a:lnSpc>
                  <a:spcBef>
                    <a:spcPts val="600"/>
                  </a:spcBef>
                </a:pP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0</m:t>
                        </m:r>
                      </m:sub>
                    </m:sSub>
                  </m:oMath>
                </a14:m>
                <a:r>
                  <a:rPr lang="en-US" sz="2200" dirty="0"/>
                  <a:t> is the mean or expected value of sales for region A.</a:t>
                </a:r>
              </a:p>
              <a:p>
                <a:pPr marL="914400">
                  <a:lnSpc>
                    <a:spcPct val="100000"/>
                  </a:lnSpc>
                  <a:spcBef>
                    <a:spcPts val="600"/>
                  </a:spcBef>
                </a:pP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oMath>
                </a14:m>
                <a:r>
                  <a:rPr lang="en-US" sz="2200" dirty="0"/>
                  <a:t> is the difference between the mean number of units sold in region B and the mean number of units sold in region A.</a:t>
                </a:r>
              </a:p>
              <a:p>
                <a:pPr marL="914400">
                  <a:lnSpc>
                    <a:spcPct val="100000"/>
                  </a:lnSpc>
                  <a:spcBef>
                    <a:spcPts val="600"/>
                  </a:spcBef>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2</m:t>
                        </m:r>
                      </m:sub>
                    </m:sSub>
                  </m:oMath>
                </a14:m>
                <a:r>
                  <a:rPr lang="en-US" sz="2200" dirty="0"/>
                  <a:t> is the difference between the mean number of units sold in region C and the mean number of units sold in region A.</a:t>
                </a:r>
              </a:p>
            </p:txBody>
          </p:sp>
        </mc:Choice>
        <mc:Fallback xmlns="">
          <p:sp>
            <p:nvSpPr>
              <p:cNvPr id="7" name="Text Placeholder 6">
                <a:extLst>
                  <a:ext uri="{FF2B5EF4-FFF2-40B4-BE49-F238E27FC236}">
                    <a16:creationId xmlns:a16="http://schemas.microsoft.com/office/drawing/2014/main" id="{824741B2-F1FC-130D-DDDD-127DED70424A}"/>
                  </a:ext>
                </a:extLst>
              </p:cNvPr>
              <p:cNvSpPr>
                <a:spLocks noGrp="1" noRot="1" noChangeAspect="1" noMove="1" noResize="1" noEditPoints="1" noAdjustHandles="1" noChangeArrowheads="1" noChangeShapeType="1" noTextEdit="1"/>
              </p:cNvSpPr>
              <p:nvPr>
                <p:ph type="body" sz="quarter" idx="15"/>
              </p:nvPr>
            </p:nvSpPr>
            <p:spPr>
              <a:xfrm>
                <a:off x="740228" y="1448226"/>
                <a:ext cx="10711543" cy="4562714"/>
              </a:xfrm>
              <a:blipFill>
                <a:blip r:embed="rId2"/>
                <a:stretch>
                  <a:fillRect l="-1593" t="-1872" r="-1820" b="-3075"/>
                </a:stretch>
              </a:blipFill>
            </p:spPr>
            <p:txBody>
              <a:bodyPr/>
              <a:lstStyle/>
              <a:p>
                <a:r>
                  <a:rPr lang="en-US">
                    <a:noFill/>
                  </a:rPr>
                  <a:t> </a:t>
                </a:r>
              </a:p>
            </p:txBody>
          </p:sp>
        </mc:Fallback>
      </mc:AlternateContent>
    </p:spTree>
    <p:extLst>
      <p:ext uri="{BB962C8B-B14F-4D97-AF65-F5344CB8AC3E}">
        <p14:creationId xmlns:p14="http://schemas.microsoft.com/office/powerpoint/2010/main" val="1969596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D4B4-EE30-4C50-A2C3-1CBC00F5C273}"/>
              </a:ext>
            </a:extLst>
          </p:cNvPr>
          <p:cNvSpPr>
            <a:spLocks noGrp="1"/>
          </p:cNvSpPr>
          <p:nvPr>
            <p:ph type="title"/>
          </p:nvPr>
        </p:nvSpPr>
        <p:spPr/>
        <p:txBody>
          <a:bodyPr/>
          <a:lstStyle/>
          <a:p>
            <a:r>
              <a:rPr lang="en-US" dirty="0"/>
              <a:t>8.7 Modeling Nonlinear Relationships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A924D5B-5F9E-D5AA-6985-4E8C08F1DD03}"/>
                  </a:ext>
                </a:extLst>
              </p:cNvPr>
              <p:cNvSpPr>
                <a:spLocks noGrp="1"/>
              </p:cNvSpPr>
              <p:nvPr>
                <p:ph type="body" sz="quarter" idx="15"/>
              </p:nvPr>
            </p:nvSpPr>
            <p:spPr>
              <a:xfrm>
                <a:off x="743576" y="1204411"/>
                <a:ext cx="10610223" cy="1614122"/>
              </a:xfrm>
            </p:spPr>
            <p:txBody>
              <a:bodyPr/>
              <a:lstStyle/>
              <a:p>
                <a:r>
                  <a:rPr lang="en-US" sz="2400" dirty="0"/>
                  <a:t>A Manager at Reynolds, Inc., a manufacturer of industrial scales, wants to investigate the relationship between length of employment (</a:t>
                </a:r>
                <a14:m>
                  <m:oMath xmlns:m="http://schemas.openxmlformats.org/officeDocument/2006/math">
                    <m:r>
                      <a:rPr lang="en-US" sz="2400" i="1" dirty="0" smtClean="0">
                        <a:latin typeface="Cambria Math" panose="02040503050406030204" pitchFamily="18" charset="0"/>
                      </a:rPr>
                      <m:t>𝑥</m:t>
                    </m:r>
                  </m:oMath>
                </a14:m>
                <a:r>
                  <a:rPr lang="en-US" sz="2400" dirty="0"/>
                  <a:t>) and the number of electronic laboratory scales sold (</a:t>
                </a:r>
                <a14:m>
                  <m:oMath xmlns:m="http://schemas.openxmlformats.org/officeDocument/2006/math">
                    <m:r>
                      <a:rPr lang="en-US" sz="2400" i="1" dirty="0" smtClean="0">
                        <a:latin typeface="Cambria Math" panose="02040503050406030204" pitchFamily="18" charset="0"/>
                      </a:rPr>
                      <m:t>𝑦</m:t>
                    </m:r>
                  </m:oMath>
                </a14:m>
                <a:r>
                  <a:rPr lang="en-US" sz="2400" dirty="0"/>
                  <a:t>) for a sample of 123 salespeople.</a:t>
                </a:r>
              </a:p>
              <a:p>
                <a:r>
                  <a:rPr lang="en-US" sz="2400" dirty="0" err="1"/>
                  <a:t>DATAfile</a:t>
                </a:r>
                <a:r>
                  <a:rPr lang="en-US" sz="2400" dirty="0"/>
                  <a:t>: </a:t>
                </a:r>
                <a:r>
                  <a:rPr lang="en-US" sz="2400" i="1" dirty="0" err="1"/>
                  <a:t>reynolds</a:t>
                </a:r>
                <a:endParaRPr lang="en-US" sz="2400" i="1" dirty="0"/>
              </a:p>
            </p:txBody>
          </p:sp>
        </mc:Choice>
        <mc:Fallback xmlns="">
          <p:sp>
            <p:nvSpPr>
              <p:cNvPr id="3" name="Text Placeholder 2">
                <a:extLst>
                  <a:ext uri="{FF2B5EF4-FFF2-40B4-BE49-F238E27FC236}">
                    <a16:creationId xmlns:a16="http://schemas.microsoft.com/office/drawing/2014/main" id="{0A924D5B-5F9E-D5AA-6985-4E8C08F1DD03}"/>
                  </a:ext>
                </a:extLst>
              </p:cNvPr>
              <p:cNvSpPr>
                <a:spLocks noGrp="1" noRot="1" noChangeAspect="1" noMove="1" noResize="1" noEditPoints="1" noAdjustHandles="1" noChangeArrowheads="1" noChangeShapeType="1" noTextEdit="1"/>
              </p:cNvSpPr>
              <p:nvPr>
                <p:ph type="body" sz="quarter" idx="15"/>
              </p:nvPr>
            </p:nvSpPr>
            <p:spPr>
              <a:xfrm>
                <a:off x="743576" y="1204411"/>
                <a:ext cx="10610223" cy="1614122"/>
              </a:xfrm>
              <a:blipFill>
                <a:blip r:embed="rId2"/>
                <a:stretch>
                  <a:fillRect l="-1782" t="-5682" r="-1782" b="-7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073527B5-1A1D-CB8E-D485-92FB4F8BBFB1}"/>
                  </a:ext>
                </a:extLst>
              </p:cNvPr>
              <p:cNvSpPr>
                <a:spLocks noGrp="1"/>
              </p:cNvSpPr>
              <p:nvPr>
                <p:ph type="body" sz="quarter" idx="17"/>
              </p:nvPr>
            </p:nvSpPr>
            <p:spPr>
              <a:xfrm>
                <a:off x="743577" y="2818533"/>
                <a:ext cx="4435395" cy="2835056"/>
              </a:xfrm>
            </p:spPr>
            <p:txBody>
              <a:bodyPr/>
              <a:lstStyle/>
              <a:p>
                <a:r>
                  <a:rPr lang="en-US" sz="2400" dirty="0"/>
                  <a:t>The estimated linear regression equation is</a:t>
                </a:r>
              </a:p>
              <a:p>
                <a:pPr algn="ctr">
                  <a:spcAft>
                    <a:spcPts val="600"/>
                  </a:spcAft>
                </a:pPr>
                <a14:m>
                  <m:oMath xmlns:m="http://schemas.openxmlformats.org/officeDocument/2006/math">
                    <m:r>
                      <a:rPr lang="en-US" sz="2400" i="1" dirty="0" smtClean="0">
                        <a:latin typeface="Cambria Math" panose="02040503050406030204" pitchFamily="18" charset="0"/>
                      </a:rPr>
                      <m:t>𝑆𝑎𝑙𝑒𝑠</m:t>
                    </m:r>
                    <m:r>
                      <a:rPr lang="en-US" sz="2400" i="1" dirty="0" smtClean="0">
                        <a:latin typeface="Cambria Math" panose="02040503050406030204" pitchFamily="18" charset="0"/>
                      </a:rPr>
                      <m:t>=183.291+2.358 </m:t>
                    </m:r>
                    <m:r>
                      <a:rPr lang="en-US" sz="2400" i="1" dirty="0" smtClean="0">
                        <a:latin typeface="Cambria Math" panose="02040503050406030204" pitchFamily="18" charset="0"/>
                      </a:rPr>
                      <m:t>𝑀𝑜𝑛𝑡h𝑠</m:t>
                    </m:r>
                  </m:oMath>
                </a14:m>
                <a:r>
                  <a:rPr lang="en-US" sz="2400" dirty="0"/>
                  <a:t> </a:t>
                </a:r>
              </a:p>
              <a:p>
                <a:r>
                  <a:rPr lang="en-US" sz="2400" dirty="0"/>
                  <a:t>The scatter diagram indicates a curvilinear relationship between the length of time employed and the number of units sold.</a:t>
                </a:r>
              </a:p>
              <a:p>
                <a:endParaRPr lang="en-US" sz="2400" dirty="0"/>
              </a:p>
            </p:txBody>
          </p:sp>
        </mc:Choice>
        <mc:Fallback xmlns="">
          <p:sp>
            <p:nvSpPr>
              <p:cNvPr id="5" name="Text Placeholder 4">
                <a:extLst>
                  <a:ext uri="{FF2B5EF4-FFF2-40B4-BE49-F238E27FC236}">
                    <a16:creationId xmlns:a16="http://schemas.microsoft.com/office/drawing/2014/main" id="{073527B5-1A1D-CB8E-D485-92FB4F8BBFB1}"/>
                  </a:ext>
                </a:extLst>
              </p:cNvPr>
              <p:cNvSpPr>
                <a:spLocks noGrp="1" noRot="1" noChangeAspect="1" noMove="1" noResize="1" noEditPoints="1" noAdjustHandles="1" noChangeArrowheads="1" noChangeShapeType="1" noTextEdit="1"/>
              </p:cNvSpPr>
              <p:nvPr>
                <p:ph type="body" sz="quarter" idx="17"/>
              </p:nvPr>
            </p:nvSpPr>
            <p:spPr>
              <a:xfrm>
                <a:off x="743577" y="2818533"/>
                <a:ext cx="4435395" cy="2835056"/>
              </a:xfrm>
              <a:blipFill>
                <a:blip r:embed="rId3"/>
                <a:stretch>
                  <a:fillRect l="-4258" t="-3011" r="-3846" b="-5161"/>
                </a:stretch>
              </a:blipFill>
            </p:spPr>
            <p:txBody>
              <a:bodyPr/>
              <a:lstStyle/>
              <a:p>
                <a:r>
                  <a:rPr lang="en-US">
                    <a:noFill/>
                  </a:rPr>
                  <a:t> </a:t>
                </a:r>
              </a:p>
            </p:txBody>
          </p:sp>
        </mc:Fallback>
      </mc:AlternateContent>
      <p:pic>
        <p:nvPicPr>
          <p:cNvPr id="8" name="Picture Placeholder 7" descr="A scatter chart for the Reynolds example. The horizontal axis representing months employed ranges from 0 to 100, in increments of 20. The vertical axis representing scales sold ranges from 0 to 400, in increments of 100. The plots are as follows: (0, 85), (6, 67), (9, 115), (12, 155), (19, 195), (22, 162), (40, 189), (41, 275), (51, 235), (56, 325), (76, 317), (85, 367), (94, 376), (106, 296), and (111, 308). All data are approximate. &#10;">
            <a:extLst>
              <a:ext uri="{FF2B5EF4-FFF2-40B4-BE49-F238E27FC236}">
                <a16:creationId xmlns:a16="http://schemas.microsoft.com/office/drawing/2014/main" id="{BBAAD9E7-3940-C9FD-17A7-62F932062CBC}"/>
              </a:ext>
            </a:extLst>
          </p:cNvPr>
          <p:cNvPicPr>
            <a:picLocks noGrp="1" noChangeAspect="1"/>
          </p:cNvPicPr>
          <p:nvPr>
            <p:ph type="pic" sz="quarter" idx="16"/>
          </p:nvPr>
        </p:nvPicPr>
        <p:blipFill rotWithShape="1">
          <a:blip r:embed="rId4"/>
          <a:srcRect l="3" r="3"/>
          <a:stretch/>
        </p:blipFill>
        <p:spPr>
          <a:xfrm>
            <a:off x="5234151" y="2494733"/>
            <a:ext cx="5841125" cy="3482656"/>
          </a:xfrm>
        </p:spPr>
      </p:pic>
    </p:spTree>
    <p:extLst>
      <p:ext uri="{BB962C8B-B14F-4D97-AF65-F5344CB8AC3E}">
        <p14:creationId xmlns:p14="http://schemas.microsoft.com/office/powerpoint/2010/main" val="1677215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D4B4-EE30-4C50-A2C3-1CBC00F5C273}"/>
              </a:ext>
            </a:extLst>
          </p:cNvPr>
          <p:cNvSpPr>
            <a:spLocks noGrp="1"/>
          </p:cNvSpPr>
          <p:nvPr>
            <p:ph type="title"/>
          </p:nvPr>
        </p:nvSpPr>
        <p:spPr/>
        <p:txBody>
          <a:bodyPr/>
          <a:lstStyle/>
          <a:p>
            <a:r>
              <a:rPr lang="en-US" dirty="0"/>
              <a:t>8.7 A Curvilinear Pattern in the Reynolds Data</a:t>
            </a:r>
          </a:p>
        </p:txBody>
      </p:sp>
      <p:sp>
        <p:nvSpPr>
          <p:cNvPr id="3" name="Text Placeholder 2">
            <a:extLst>
              <a:ext uri="{FF2B5EF4-FFF2-40B4-BE49-F238E27FC236}">
                <a16:creationId xmlns:a16="http://schemas.microsoft.com/office/drawing/2014/main" id="{0A924D5B-5F9E-D5AA-6985-4E8C08F1DD03}"/>
              </a:ext>
            </a:extLst>
          </p:cNvPr>
          <p:cNvSpPr>
            <a:spLocks noGrp="1"/>
          </p:cNvSpPr>
          <p:nvPr>
            <p:ph type="body" sz="quarter" idx="15"/>
          </p:nvPr>
        </p:nvSpPr>
        <p:spPr>
          <a:xfrm>
            <a:off x="743576" y="1204411"/>
            <a:ext cx="10610223" cy="1193014"/>
          </a:xfrm>
        </p:spPr>
        <p:txBody>
          <a:bodyPr/>
          <a:lstStyle/>
          <a:p>
            <a:r>
              <a:rPr lang="en-US" sz="2400" dirty="0"/>
              <a:t>The pattern in the scatter chart of residuals against the predicted values of the dependent variable suggests that a curvilinear relationship may provide a better fit to the data.</a:t>
            </a:r>
          </a:p>
          <a:p>
            <a:endParaRPr lang="en-US" sz="2400" dirty="0"/>
          </a:p>
        </p:txBody>
      </p:sp>
      <p:sp>
        <p:nvSpPr>
          <p:cNvPr id="5" name="Text Placeholder 4">
            <a:extLst>
              <a:ext uri="{FF2B5EF4-FFF2-40B4-BE49-F238E27FC236}">
                <a16:creationId xmlns:a16="http://schemas.microsoft.com/office/drawing/2014/main" id="{073527B5-1A1D-CB8E-D485-92FB4F8BBFB1}"/>
              </a:ext>
            </a:extLst>
          </p:cNvPr>
          <p:cNvSpPr>
            <a:spLocks noGrp="1"/>
          </p:cNvSpPr>
          <p:nvPr>
            <p:ph type="body" sz="quarter" idx="17"/>
          </p:nvPr>
        </p:nvSpPr>
        <p:spPr>
          <a:xfrm>
            <a:off x="743576" y="2397424"/>
            <a:ext cx="4467760" cy="3353508"/>
          </a:xfrm>
        </p:spPr>
        <p:txBody>
          <a:bodyPr/>
          <a:lstStyle/>
          <a:p>
            <a:r>
              <a:rPr lang="en-US" sz="2400" dirty="0"/>
              <a:t>We may wish to consider an alternative to simple linear regression if we have a practical reason to suspect a curvilinear relationship.</a:t>
            </a:r>
          </a:p>
          <a:p>
            <a:r>
              <a:rPr lang="en-US" dirty="0"/>
              <a:t>For example, a salesperson who has been employed for a long time may eventually become burned out and less efficient.</a:t>
            </a:r>
            <a:endParaRPr lang="en-US" sz="2400" dirty="0"/>
          </a:p>
        </p:txBody>
      </p:sp>
      <p:pic>
        <p:nvPicPr>
          <p:cNvPr id="7" name="Picture Placeholder 6" descr="A scatterplot of the change in residuals with change in predicted values. The horizontal axis is labeled “Predicted Values” and ranges from 0 to 500 with tick marks in increments of 100. The vertical axis is labeled “Residuals” and ranges from negative 175 to 125 with tick marks in increments of 50. Plots are scattered around a curve that is plotted through (185, negative 80), (310, 20), and (435, negative 80). All data are approximate.&#10;">
            <a:extLst>
              <a:ext uri="{FF2B5EF4-FFF2-40B4-BE49-F238E27FC236}">
                <a16:creationId xmlns:a16="http://schemas.microsoft.com/office/drawing/2014/main" id="{CA4E8B1E-DCCB-AE2D-CAEA-6FCB33ACA4A4}"/>
              </a:ext>
            </a:extLst>
          </p:cNvPr>
          <p:cNvPicPr>
            <a:picLocks noGrp="1" noChangeAspect="1"/>
          </p:cNvPicPr>
          <p:nvPr>
            <p:ph type="pic" sz="quarter" idx="16"/>
          </p:nvPr>
        </p:nvPicPr>
        <p:blipFill rotWithShape="1">
          <a:blip r:embed="rId2"/>
          <a:srcRect t="4" b="4"/>
          <a:stretch/>
        </p:blipFill>
        <p:spPr>
          <a:xfrm>
            <a:off x="5211336" y="2029438"/>
            <a:ext cx="6187067" cy="3721494"/>
          </a:xfrm>
        </p:spPr>
      </p:pic>
    </p:spTree>
    <p:extLst>
      <p:ext uri="{BB962C8B-B14F-4D97-AF65-F5344CB8AC3E}">
        <p14:creationId xmlns:p14="http://schemas.microsoft.com/office/powerpoint/2010/main" val="792584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D4B4-EE30-4C50-A2C3-1CBC00F5C273}"/>
              </a:ext>
            </a:extLst>
          </p:cNvPr>
          <p:cNvSpPr>
            <a:spLocks noGrp="1"/>
          </p:cNvSpPr>
          <p:nvPr>
            <p:ph type="title"/>
          </p:nvPr>
        </p:nvSpPr>
        <p:spPr/>
        <p:txBody>
          <a:bodyPr/>
          <a:lstStyle/>
          <a:p>
            <a:r>
              <a:rPr lang="en-US" dirty="0"/>
              <a:t>8.7 A Quadratic Regression Model</a:t>
            </a:r>
          </a:p>
        </p:txBody>
      </p:sp>
      <p:sp>
        <p:nvSpPr>
          <p:cNvPr id="3" name="Text Placeholder 2">
            <a:extLst>
              <a:ext uri="{FF2B5EF4-FFF2-40B4-BE49-F238E27FC236}">
                <a16:creationId xmlns:a16="http://schemas.microsoft.com/office/drawing/2014/main" id="{0A924D5B-5F9E-D5AA-6985-4E8C08F1DD03}"/>
              </a:ext>
            </a:extLst>
          </p:cNvPr>
          <p:cNvSpPr>
            <a:spLocks noGrp="1"/>
          </p:cNvSpPr>
          <p:nvPr>
            <p:ph type="body" sz="quarter" idx="15"/>
          </p:nvPr>
        </p:nvSpPr>
        <p:spPr>
          <a:xfrm>
            <a:off x="743576" y="1159807"/>
            <a:ext cx="10610223" cy="1193014"/>
          </a:xfrm>
        </p:spPr>
        <p:txBody>
          <a:bodyPr/>
          <a:lstStyle/>
          <a:p>
            <a:r>
              <a:rPr lang="en-US" sz="2400" dirty="0"/>
              <a:t>To account for the curvilinear relationship, we add a</a:t>
            </a:r>
            <a:r>
              <a:rPr lang="en-US" dirty="0"/>
              <a:t>n </a:t>
            </a:r>
            <a:r>
              <a:rPr lang="en-US" sz="2400" dirty="0"/>
              <a:t>independent variable, </a:t>
            </a:r>
            <a:r>
              <a:rPr lang="en-US" sz="2400" i="1" dirty="0" err="1"/>
              <a:t>MonthSq</a:t>
            </a:r>
            <a:r>
              <a:rPr lang="en-US" sz="2400" dirty="0"/>
              <a:t>, as the square of the number of months the salesperson has been with the firm. See notes for Excel.</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073527B5-1A1D-CB8E-D485-92FB4F8BBFB1}"/>
                  </a:ext>
                </a:extLst>
              </p:cNvPr>
              <p:cNvSpPr>
                <a:spLocks noGrp="1"/>
              </p:cNvSpPr>
              <p:nvPr>
                <p:ph type="body" sz="quarter" idx="17"/>
              </p:nvPr>
            </p:nvSpPr>
            <p:spPr>
              <a:xfrm>
                <a:off x="743575" y="2352819"/>
                <a:ext cx="5027342" cy="3430947"/>
              </a:xfrm>
            </p:spPr>
            <p:txBody>
              <a:bodyPr/>
              <a:lstStyle/>
              <a:p>
                <a:pPr>
                  <a:spcAft>
                    <a:spcPts val="600"/>
                  </a:spcAft>
                </a:pPr>
                <a:r>
                  <a:rPr lang="en-US" dirty="0"/>
                  <a:t>The following equation describes a </a:t>
                </a:r>
                <a:r>
                  <a:rPr lang="en-US" b="1" dirty="0">
                    <a:solidFill>
                      <a:srgbClr val="0070C0"/>
                    </a:solidFill>
                  </a:rPr>
                  <a:t>quadratic regression model</a:t>
                </a:r>
                <a:r>
                  <a:rPr lang="en-US" dirty="0"/>
                  <a:t>.</a:t>
                </a:r>
              </a:p>
              <a:p>
                <a:pPr algn="ctr">
                  <a:spcAft>
                    <a:spcPts val="600"/>
                  </a:spcAft>
                </a:pP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𝟎</m:t>
                        </m:r>
                      </m:sub>
                    </m:sSub>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smtClean="0">
                            <a:latin typeface="Cambria Math" panose="02040503050406030204" pitchFamily="18" charset="0"/>
                          </a:rPr>
                          <m:t>𝟏</m:t>
                        </m:r>
                      </m:sub>
                    </m:sSub>
                    <m:r>
                      <a:rPr lang="en-US" b="1" i="1" smtClean="0">
                        <a:latin typeface="Cambria Math" panose="02040503050406030204" pitchFamily="18" charset="0"/>
                      </a:rPr>
                      <m:t>𝒙</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smtClean="0">
                            <a:latin typeface="Cambria Math" panose="02040503050406030204" pitchFamily="18" charset="0"/>
                          </a:rPr>
                          <m:t>𝟐</m:t>
                        </m:r>
                      </m:sub>
                    </m:sSub>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𝟐</m:t>
                        </m:r>
                      </m:sup>
                    </m:sSup>
                  </m:oMath>
                </a14:m>
                <a:r>
                  <a:rPr lang="en-US" b="1" dirty="0"/>
                  <a:t> </a:t>
                </a:r>
              </a:p>
              <a:p>
                <a:r>
                  <a:rPr lang="en-US" dirty="0"/>
                  <a:t>The regression output produces the estimated quadratic regression equation for the Reynolds problem:</a:t>
                </a:r>
              </a:p>
              <a:p>
                <a:pPr marL="460375"/>
                <a14:m>
                  <m:oMath xmlns:m="http://schemas.openxmlformats.org/officeDocument/2006/math">
                    <m:r>
                      <a:rPr lang="en-US" sz="2400" i="1" dirty="0" smtClean="0">
                        <a:latin typeface="Cambria Math" panose="02040503050406030204" pitchFamily="18" charset="0"/>
                      </a:rPr>
                      <m:t>𝑆𝑎𝑙𝑒𝑠</m:t>
                    </m:r>
                    <m:r>
                      <a:rPr lang="en-US" sz="2400" i="1" dirty="0" smtClean="0">
                        <a:latin typeface="Cambria Math" panose="02040503050406030204" pitchFamily="18" charset="0"/>
                      </a:rPr>
                      <m:t>=101.985+6.136 </m:t>
                    </m:r>
                    <m:r>
                      <a:rPr lang="en-US" sz="2400" i="1" dirty="0" smtClean="0">
                        <a:latin typeface="Cambria Math" panose="02040503050406030204" pitchFamily="18" charset="0"/>
                      </a:rPr>
                      <m:t>𝑀𝑜𝑛𝑡h𝑠</m:t>
                    </m:r>
                  </m:oMath>
                </a14:m>
                <a:r>
                  <a:rPr lang="en-US" sz="2400" i="1" dirty="0">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−0.0341 </m:t>
                      </m:r>
                      <m:r>
                        <a:rPr lang="en-US" sz="2400" b="0" i="1" dirty="0" smtClean="0">
                          <a:latin typeface="Cambria Math" panose="02040503050406030204" pitchFamily="18" charset="0"/>
                        </a:rPr>
                        <m:t>𝑀𝑜𝑛𝑡h𝑆𝑞</m:t>
                      </m:r>
                    </m:oMath>
                  </m:oMathPara>
                </a14:m>
                <a:endParaRPr lang="en-US" dirty="0"/>
              </a:p>
            </p:txBody>
          </p:sp>
        </mc:Choice>
        <mc:Fallback xmlns="">
          <p:sp>
            <p:nvSpPr>
              <p:cNvPr id="5" name="Text Placeholder 4">
                <a:extLst>
                  <a:ext uri="{FF2B5EF4-FFF2-40B4-BE49-F238E27FC236}">
                    <a16:creationId xmlns:a16="http://schemas.microsoft.com/office/drawing/2014/main" id="{073527B5-1A1D-CB8E-D485-92FB4F8BBFB1}"/>
                  </a:ext>
                </a:extLst>
              </p:cNvPr>
              <p:cNvSpPr>
                <a:spLocks noGrp="1" noRot="1" noChangeAspect="1" noMove="1" noResize="1" noEditPoints="1" noAdjustHandles="1" noChangeArrowheads="1" noChangeShapeType="1" noTextEdit="1"/>
              </p:cNvSpPr>
              <p:nvPr>
                <p:ph type="body" sz="quarter" idx="17"/>
              </p:nvPr>
            </p:nvSpPr>
            <p:spPr>
              <a:xfrm>
                <a:off x="743575" y="2352819"/>
                <a:ext cx="5027342" cy="3430947"/>
              </a:xfrm>
              <a:blipFill>
                <a:blip r:embed="rId3"/>
                <a:stretch>
                  <a:fillRect l="-3758" t="-2664" r="-1091" b="-533"/>
                </a:stretch>
              </a:blipFill>
            </p:spPr>
            <p:txBody>
              <a:bodyPr/>
              <a:lstStyle/>
              <a:p>
                <a:r>
                  <a:rPr lang="en-US">
                    <a:noFill/>
                  </a:rPr>
                  <a:t> </a:t>
                </a:r>
              </a:p>
            </p:txBody>
          </p:sp>
        </mc:Fallback>
      </mc:AlternateContent>
      <p:pic>
        <p:nvPicPr>
          <p:cNvPr id="8" name="Picture Placeholder 7" descr="A screenshot of an Excel sheet is shown. There are three tables under summary output. The first table is titled “Regression Statistics” and is in rows 4 through 8 and under columns A and B. The row entries are as follows. Row 4: Multiple R, 0.930279093. Row 5: R Square, 0.865419191. Row 6: Adjusted R Square, 0.863176178. Row 7: Standard Error, 26.30048695. Row 8: Observations, 123. The second table is titled “ANOVA” and is in rows 12 through 14 and under columns A through F. Column B is labeled d f. Column C is labeled S S. Column D is labeled MS. Column E is labeled F. Column F is labeled significance F. The row entries are as follows. Row 12: Regression. df: 2. SS: 533767.606. MS: 266883.803. F: 385.8287969. Significance F: 5.48262E negative 53. Row 13: Residual. df: 120. SS: 83005.87365. MS: 691.7156137. Row 14: Total. df: 122. SS: 616773.4797. The third table is in rows 17 through 19 and under columns A through I. Column B is labeled coefficients. Column C is labeled standard error. Column D is labeled t Stat. Column E is labeled p-value. Column F is labeled lower 95 percent . Column G is labeled upper 95 percent . Column H is labeled lower 99.0 percent . Column I is labeled upper 99.0 percent . The row entries are as follows. Row 17: Intercept. Coefficients: 101.9845664. Standard Error: 9.881914965. t Stat: 10.32032422. P-value: 2.93161E negative 18. Lower 95 percent : 82.41906246. Upper 95 percent : 121.5500703. Lower 99.0 percent : 76.11943318. Upper 99.0 percent : 127.8496995. Row 18: Months Employed. Coefficients: 6.136102358. Standard Error: 0.393784541. t Stat: 15.5823851. P-value: 1.30911E negative 30. Lower 95 percent : 5.356436373. Upper 95 percent : 6.915768344. Lower 99.0 percent : 5.105402375. Upper 99.0 percent : 7.166802342. Row 19: MonthsSq. Coefficients: Negative 0.034104142. Standard Error: 0.003458789. t Stat: Negative 9.860140815. P-value: 3.70105E negative 17. Lower 95 percent : Negative 0.040952303. Upper 95 percent : Negative 0.027255981. Lower 99.0 percent : Negative 0.043157248. Upper 99.0 percent : Negative 0.025051036. &#10;">
            <a:extLst>
              <a:ext uri="{FF2B5EF4-FFF2-40B4-BE49-F238E27FC236}">
                <a16:creationId xmlns:a16="http://schemas.microsoft.com/office/drawing/2014/main" id="{1E242E31-5726-F0A3-AF0F-DE89734CFBA2}"/>
              </a:ext>
            </a:extLst>
          </p:cNvPr>
          <p:cNvPicPr>
            <a:picLocks noGrp="1" noChangeAspect="1"/>
          </p:cNvPicPr>
          <p:nvPr>
            <p:ph type="pic" sz="quarter" idx="16"/>
          </p:nvPr>
        </p:nvPicPr>
        <p:blipFill rotWithShape="1">
          <a:blip r:embed="rId4"/>
          <a:srcRect l="139" r="139"/>
          <a:stretch/>
        </p:blipFill>
        <p:spPr>
          <a:xfrm>
            <a:off x="5830391" y="2004610"/>
            <a:ext cx="5261356" cy="3957015"/>
          </a:xfrm>
        </p:spPr>
      </p:pic>
    </p:spTree>
    <p:extLst>
      <p:ext uri="{BB962C8B-B14F-4D97-AF65-F5344CB8AC3E}">
        <p14:creationId xmlns:p14="http://schemas.microsoft.com/office/powerpoint/2010/main" val="3179438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7194-BCA1-30C2-E242-6A137271130C}"/>
              </a:ext>
            </a:extLst>
          </p:cNvPr>
          <p:cNvSpPr>
            <a:spLocks noGrp="1"/>
          </p:cNvSpPr>
          <p:nvPr>
            <p:ph type="title"/>
          </p:nvPr>
        </p:nvSpPr>
        <p:spPr/>
        <p:txBody>
          <a:bodyPr/>
          <a:lstStyle/>
          <a:p>
            <a:r>
              <a:rPr lang="en-US" dirty="0"/>
              <a:t>8.7 Interpreting a Quadratic Regression Equation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4706279-B7C6-3A7B-0CAE-467A55523E40}"/>
                  </a:ext>
                </a:extLst>
              </p:cNvPr>
              <p:cNvSpPr>
                <a:spLocks noGrp="1"/>
              </p:cNvSpPr>
              <p:nvPr>
                <p:ph type="body" sz="quarter" idx="15"/>
              </p:nvPr>
            </p:nvSpPr>
            <p:spPr>
              <a:xfrm>
                <a:off x="743576" y="1208041"/>
                <a:ext cx="10711543" cy="4456908"/>
              </a:xfrm>
            </p:spPr>
            <p:txBody>
              <a:bodyPr/>
              <a:lstStyle/>
              <a:p>
                <a:r>
                  <a:rPr lang="en-US" sz="2200" dirty="0"/>
                  <a:t>If the estimated parameters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𝑏</m:t>
                        </m:r>
                      </m:e>
                      <m:sub>
                        <m:r>
                          <a:rPr lang="en-US" sz="2200" b="0" i="1" smtClean="0">
                            <a:latin typeface="Cambria Math" panose="02040503050406030204" pitchFamily="18" charset="0"/>
                          </a:rPr>
                          <m:t>1</m:t>
                        </m:r>
                      </m:sub>
                    </m:sSub>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b="0" i="1" smtClean="0">
                            <a:latin typeface="Cambria Math" panose="02040503050406030204" pitchFamily="18" charset="0"/>
                          </a:rPr>
                          <m:t>2</m:t>
                        </m:r>
                      </m:sub>
                    </m:sSub>
                  </m:oMath>
                </a14:m>
                <a:r>
                  <a:rPr lang="en-US" sz="2200" dirty="0"/>
                  <a:t> corresponding to the linear term </a:t>
                </a:r>
                <a14:m>
                  <m:oMath xmlns:m="http://schemas.openxmlformats.org/officeDocument/2006/math">
                    <m:r>
                      <a:rPr lang="en-US" sz="2200" i="1" dirty="0" smtClean="0">
                        <a:latin typeface="Cambria Math" panose="02040503050406030204" pitchFamily="18" charset="0"/>
                      </a:rPr>
                      <m:t>𝑥</m:t>
                    </m:r>
                  </m:oMath>
                </a14:m>
                <a:r>
                  <a:rPr lang="en-US" sz="2200" dirty="0"/>
                  <a:t> and the squared term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oMath>
                </a14:m>
                <a:r>
                  <a:rPr lang="en-US" sz="2200" dirty="0"/>
                  <a:t> have the same sign, the estimated dependent variable </a:t>
                </a:r>
                <a14:m>
                  <m:oMath xmlns:m="http://schemas.openxmlformats.org/officeDocument/2006/math">
                    <m:acc>
                      <m:accPr>
                        <m:chr m:val="̂"/>
                        <m:ctrlPr>
                          <a:rPr lang="en-US" sz="2200" i="1">
                            <a:latin typeface="Cambria Math" panose="02040503050406030204" pitchFamily="18" charset="0"/>
                          </a:rPr>
                        </m:ctrlPr>
                      </m:accPr>
                      <m:e>
                        <m:r>
                          <a:rPr lang="en-US" sz="2200" b="0" i="1">
                            <a:latin typeface="Cambria Math" panose="02040503050406030204" pitchFamily="18" charset="0"/>
                          </a:rPr>
                          <m:t>𝑦</m:t>
                        </m:r>
                      </m:e>
                    </m:acc>
                  </m:oMath>
                </a14:m>
                <a:r>
                  <a:rPr lang="en-US" sz="2200" dirty="0"/>
                  <a:t> is</a:t>
                </a:r>
              </a:p>
              <a:p>
                <a:pPr marL="914400" indent="-457200">
                  <a:spcBef>
                    <a:spcPts val="600"/>
                  </a:spcBef>
                  <a:buFont typeface="+mj-lt"/>
                  <a:buAutoNum type="alphaLcParenR"/>
                </a:pPr>
                <a:r>
                  <a:rPr lang="en-US" sz="2200" dirty="0"/>
                  <a:t>increasing over the experimental range of </a:t>
                </a:r>
                <a14:m>
                  <m:oMath xmlns:m="http://schemas.openxmlformats.org/officeDocument/2006/math">
                    <m:r>
                      <a:rPr lang="en-US" sz="2200" i="1" dirty="0">
                        <a:latin typeface="Cambria Math" panose="02040503050406030204" pitchFamily="18" charset="0"/>
                      </a:rPr>
                      <m:t>𝑥</m:t>
                    </m:r>
                  </m:oMath>
                </a14:m>
                <a:r>
                  <a:rPr lang="en-US" sz="2200" dirty="0"/>
                  <a:t> when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𝑏</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&gt;0</m:t>
                    </m:r>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b="0" i="1" smtClean="0">
                            <a:latin typeface="Cambria Math" panose="02040503050406030204" pitchFamily="18" charset="0"/>
                          </a:rPr>
                          <m:t>2</m:t>
                        </m:r>
                      </m:sub>
                    </m:sSub>
                    <m:r>
                      <a:rPr lang="en-US" sz="2200" i="1">
                        <a:latin typeface="Cambria Math" panose="02040503050406030204" pitchFamily="18" charset="0"/>
                      </a:rPr>
                      <m:t>&gt;0</m:t>
                    </m:r>
                  </m:oMath>
                </a14:m>
                <a:r>
                  <a:rPr lang="en-US" sz="2200" dirty="0"/>
                  <a:t> or</a:t>
                </a:r>
              </a:p>
              <a:p>
                <a:pPr marL="914400" indent="-457200">
                  <a:spcBef>
                    <a:spcPts val="600"/>
                  </a:spcBef>
                  <a:buFont typeface="+mj-lt"/>
                  <a:buAutoNum type="alphaLcParenR"/>
                </a:pPr>
                <a:r>
                  <a:rPr lang="en-US" sz="2200" dirty="0"/>
                  <a:t>decreasing over the experimental range of </a:t>
                </a:r>
                <a14:m>
                  <m:oMath xmlns:m="http://schemas.openxmlformats.org/officeDocument/2006/math">
                    <m:r>
                      <a:rPr lang="en-US" sz="2200" i="1" dirty="0" smtClean="0">
                        <a:latin typeface="Cambria Math" panose="02040503050406030204" pitchFamily="18" charset="0"/>
                      </a:rPr>
                      <m:t>𝑥</m:t>
                    </m:r>
                  </m:oMath>
                </a14:m>
                <a:r>
                  <a:rPr lang="en-US" sz="2200" dirty="0"/>
                  <a:t> when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1</m:t>
                        </m:r>
                      </m:sub>
                    </m:sSub>
                    <m:r>
                      <a:rPr lang="en-US" sz="2200" b="0" i="1" smtClean="0">
                        <a:latin typeface="Cambria Math" panose="02040503050406030204" pitchFamily="18" charset="0"/>
                      </a:rPr>
                      <m:t>&lt;</m:t>
                    </m:r>
                    <m:r>
                      <a:rPr lang="en-US" sz="2200" i="1">
                        <a:latin typeface="Cambria Math" panose="02040503050406030204" pitchFamily="18" charset="0"/>
                      </a:rPr>
                      <m:t>0</m:t>
                    </m:r>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2</m:t>
                        </m:r>
                      </m:sub>
                    </m:sSub>
                    <m:r>
                      <a:rPr lang="en-US" sz="2200" b="0" i="1" smtClean="0">
                        <a:latin typeface="Cambria Math" panose="02040503050406030204" pitchFamily="18" charset="0"/>
                      </a:rPr>
                      <m:t>&lt;</m:t>
                    </m:r>
                    <m:r>
                      <a:rPr lang="en-US" sz="2200" i="1">
                        <a:latin typeface="Cambria Math" panose="02040503050406030204" pitchFamily="18" charset="0"/>
                      </a:rPr>
                      <m:t>0</m:t>
                    </m:r>
                  </m:oMath>
                </a14:m>
                <a:r>
                  <a:rPr lang="en-US" sz="2200" dirty="0"/>
                  <a:t>.</a:t>
                </a:r>
              </a:p>
              <a:p>
                <a:r>
                  <a:rPr lang="en-US" sz="2200" dirty="0"/>
                  <a:t>If, on the other hand, the estimated parameters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𝑏</m:t>
                        </m:r>
                      </m:e>
                      <m:sub>
                        <m:r>
                          <a:rPr lang="en-US" sz="2200" b="0" i="1" smtClean="0">
                            <a:latin typeface="Cambria Math" panose="02040503050406030204" pitchFamily="18" charset="0"/>
                          </a:rPr>
                          <m:t>1</m:t>
                        </m:r>
                      </m:sub>
                    </m:sSub>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b="0" i="1" smtClean="0">
                            <a:latin typeface="Cambria Math" panose="02040503050406030204" pitchFamily="18" charset="0"/>
                          </a:rPr>
                          <m:t>2</m:t>
                        </m:r>
                      </m:sub>
                    </m:sSub>
                  </m:oMath>
                </a14:m>
                <a:r>
                  <a:rPr lang="en-US" sz="2200" dirty="0"/>
                  <a:t> corresponding to the linear term </a:t>
                </a:r>
                <a14:m>
                  <m:oMath xmlns:m="http://schemas.openxmlformats.org/officeDocument/2006/math">
                    <m:r>
                      <a:rPr lang="en-US" sz="2200" i="1" dirty="0" smtClean="0">
                        <a:latin typeface="Cambria Math" panose="02040503050406030204" pitchFamily="18" charset="0"/>
                      </a:rPr>
                      <m:t>𝑥</m:t>
                    </m:r>
                  </m:oMath>
                </a14:m>
                <a:r>
                  <a:rPr lang="en-US" sz="2200" dirty="0"/>
                  <a:t> and the squared term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oMath>
                </a14:m>
                <a:r>
                  <a:rPr lang="en-US" sz="2200" dirty="0"/>
                  <a:t> have different signs, </a:t>
                </a:r>
                <a14:m>
                  <m:oMath xmlns:m="http://schemas.openxmlformats.org/officeDocument/2006/math">
                    <m:acc>
                      <m:accPr>
                        <m:chr m:val="̂"/>
                        <m:ctrlPr>
                          <a:rPr lang="en-US" sz="2200" i="1">
                            <a:latin typeface="Cambria Math" panose="02040503050406030204" pitchFamily="18" charset="0"/>
                          </a:rPr>
                        </m:ctrlPr>
                      </m:accPr>
                      <m:e>
                        <m:r>
                          <a:rPr lang="en-US" sz="2200" b="0" i="1">
                            <a:latin typeface="Cambria Math" panose="02040503050406030204" pitchFamily="18" charset="0"/>
                          </a:rPr>
                          <m:t>𝑦</m:t>
                        </m:r>
                      </m:e>
                    </m:acc>
                  </m:oMath>
                </a14:m>
                <a:r>
                  <a:rPr lang="en-US" sz="2200" dirty="0"/>
                  <a:t> has</a:t>
                </a:r>
              </a:p>
              <a:p>
                <a:pPr marL="914400" indent="-457200">
                  <a:spcBef>
                    <a:spcPts val="600"/>
                  </a:spcBef>
                  <a:buFont typeface="+mj-lt"/>
                  <a:buAutoNum type="alphaLcParenR" startAt="3"/>
                </a:pPr>
                <a:r>
                  <a:rPr lang="en-US" sz="2200" dirty="0"/>
                  <a:t>a maximum over the experimental range of </a:t>
                </a:r>
                <a14:m>
                  <m:oMath xmlns:m="http://schemas.openxmlformats.org/officeDocument/2006/math">
                    <m:r>
                      <a:rPr lang="en-US" sz="2200" i="1" dirty="0" smtClean="0">
                        <a:latin typeface="Cambria Math" panose="02040503050406030204" pitchFamily="18" charset="0"/>
                      </a:rPr>
                      <m:t>𝑥</m:t>
                    </m:r>
                  </m:oMath>
                </a14:m>
                <a:r>
                  <a:rPr lang="en-US" sz="2200" dirty="0"/>
                  <a:t> when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1</m:t>
                        </m:r>
                      </m:sub>
                    </m:sSub>
                    <m:r>
                      <a:rPr lang="en-US" sz="2200" i="1">
                        <a:latin typeface="Cambria Math" panose="02040503050406030204" pitchFamily="18" charset="0"/>
                      </a:rPr>
                      <m:t>&gt;0</m:t>
                    </m:r>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2</m:t>
                        </m:r>
                      </m:sub>
                    </m:sSub>
                    <m:r>
                      <a:rPr lang="en-US" sz="2200" b="0" i="1" smtClean="0">
                        <a:latin typeface="Cambria Math" panose="02040503050406030204" pitchFamily="18" charset="0"/>
                      </a:rPr>
                      <m:t>&lt;</m:t>
                    </m:r>
                    <m:r>
                      <a:rPr lang="en-US" sz="2200" i="1">
                        <a:latin typeface="Cambria Math" panose="02040503050406030204" pitchFamily="18" charset="0"/>
                      </a:rPr>
                      <m:t>0</m:t>
                    </m:r>
                  </m:oMath>
                </a14:m>
                <a:r>
                  <a:rPr lang="en-US" sz="2200" dirty="0"/>
                  <a:t> or </a:t>
                </a:r>
              </a:p>
              <a:p>
                <a:pPr marL="914400" indent="-457200">
                  <a:spcBef>
                    <a:spcPts val="600"/>
                  </a:spcBef>
                  <a:buFont typeface="+mj-lt"/>
                  <a:buAutoNum type="alphaLcParenR" startAt="3"/>
                </a:pPr>
                <a:r>
                  <a:rPr lang="en-US" sz="2200" dirty="0"/>
                  <a:t>a minimum over the experimental range of </a:t>
                </a:r>
                <a14:m>
                  <m:oMath xmlns:m="http://schemas.openxmlformats.org/officeDocument/2006/math">
                    <m:r>
                      <a:rPr lang="en-US" sz="2200" i="1" dirty="0" smtClean="0">
                        <a:latin typeface="Cambria Math" panose="02040503050406030204" pitchFamily="18" charset="0"/>
                      </a:rPr>
                      <m:t>𝑥</m:t>
                    </m:r>
                  </m:oMath>
                </a14:m>
                <a:r>
                  <a:rPr lang="en-US" sz="2200" dirty="0"/>
                  <a:t> when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1</m:t>
                        </m:r>
                      </m:sub>
                    </m:sSub>
                    <m:r>
                      <a:rPr lang="en-US" sz="2200" b="0" i="1" smtClean="0">
                        <a:latin typeface="Cambria Math" panose="02040503050406030204" pitchFamily="18" charset="0"/>
                      </a:rPr>
                      <m:t>&lt;</m:t>
                    </m:r>
                    <m:r>
                      <a:rPr lang="en-US" sz="2200" i="1">
                        <a:latin typeface="Cambria Math" panose="02040503050406030204" pitchFamily="18" charset="0"/>
                      </a:rPr>
                      <m:t>0</m:t>
                    </m:r>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2</m:t>
                        </m:r>
                      </m:sub>
                    </m:sSub>
                    <m:r>
                      <a:rPr lang="en-US" sz="2200" i="1">
                        <a:latin typeface="Cambria Math" panose="02040503050406030204" pitchFamily="18" charset="0"/>
                      </a:rPr>
                      <m:t>&gt;0</m:t>
                    </m:r>
                  </m:oMath>
                </a14:m>
                <a:r>
                  <a:rPr lang="en-US" sz="2200" dirty="0"/>
                  <a:t> .</a:t>
                </a:r>
              </a:p>
              <a:p>
                <a:r>
                  <a:rPr lang="en-US" sz="2200" dirty="0"/>
                  <a:t>In the case of the Reynolds data, we can use calculus to demonstrate that the maximum sales occur at </a:t>
                </a:r>
                <a14:m>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=90</m:t>
                    </m:r>
                  </m:oMath>
                </a14:m>
                <a:r>
                  <a:rPr lang="en-US" sz="2200" dirty="0"/>
                  <a:t>.</a:t>
                </a:r>
              </a:p>
              <a:p>
                <a:r>
                  <a:rPr lang="en-US" sz="2200" dirty="0"/>
                  <a:t>Thus, maximum sales are: </a:t>
                </a:r>
                <a14:m>
                  <m:oMath xmlns:m="http://schemas.openxmlformats.org/officeDocument/2006/math">
                    <m:r>
                      <a:rPr lang="en-US" sz="2200" i="1" dirty="0" smtClean="0">
                        <a:latin typeface="Cambria Math" panose="02040503050406030204" pitchFamily="18" charset="0"/>
                      </a:rPr>
                      <m:t>𝑆𝑎𝑙𝑒𝑠</m:t>
                    </m:r>
                    <m:r>
                      <a:rPr lang="en-US" sz="2200" i="1" dirty="0" smtClean="0">
                        <a:latin typeface="Cambria Math" panose="02040503050406030204" pitchFamily="18" charset="0"/>
                      </a:rPr>
                      <m:t>=101.985+6.136 </m:t>
                    </m:r>
                    <m:d>
                      <m:dPr>
                        <m:ctrlPr>
                          <a:rPr lang="en-US" sz="2200" b="0" i="1" dirty="0" smtClean="0">
                            <a:latin typeface="Cambria Math" panose="02040503050406030204" pitchFamily="18" charset="0"/>
                          </a:rPr>
                        </m:ctrlPr>
                      </m:dPr>
                      <m:e>
                        <m:r>
                          <a:rPr lang="en-US" sz="2200" b="0" i="1" dirty="0" smtClean="0">
                            <a:latin typeface="Cambria Math" panose="02040503050406030204" pitchFamily="18" charset="0"/>
                          </a:rPr>
                          <m:t>90</m:t>
                        </m:r>
                      </m:e>
                    </m:d>
                    <m:r>
                      <a:rPr lang="en-US" sz="2200" b="0" i="1" dirty="0" smtClean="0">
                        <a:latin typeface="Cambria Math" panose="02040503050406030204" pitchFamily="18" charset="0"/>
                      </a:rPr>
                      <m:t>−0.0341</m:t>
                    </m:r>
                    <m:d>
                      <m:dPr>
                        <m:ctrlPr>
                          <a:rPr lang="en-US" sz="2200" b="0" i="1" dirty="0" smtClean="0">
                            <a:latin typeface="Cambria Math" panose="02040503050406030204" pitchFamily="18" charset="0"/>
                          </a:rPr>
                        </m:ctrlPr>
                      </m:dPr>
                      <m:e>
                        <m:sSup>
                          <m:sSupPr>
                            <m:ctrlPr>
                              <a:rPr lang="en-US" sz="2200" b="0" i="1" dirty="0" smtClean="0">
                                <a:latin typeface="Cambria Math" panose="02040503050406030204" pitchFamily="18" charset="0"/>
                              </a:rPr>
                            </m:ctrlPr>
                          </m:sSupPr>
                          <m:e>
                            <m:r>
                              <a:rPr lang="en-US" sz="2200" b="0" i="1" dirty="0" smtClean="0">
                                <a:latin typeface="Cambria Math" panose="02040503050406030204" pitchFamily="18" charset="0"/>
                              </a:rPr>
                              <m:t>90</m:t>
                            </m:r>
                          </m:e>
                          <m:sup>
                            <m:r>
                              <a:rPr lang="en-US" sz="2200" b="0" i="1" dirty="0" smtClean="0">
                                <a:latin typeface="Cambria Math" panose="02040503050406030204" pitchFamily="18" charset="0"/>
                              </a:rPr>
                              <m:t>2</m:t>
                            </m:r>
                          </m:sup>
                        </m:sSup>
                      </m:e>
                    </m:d>
                    <m:r>
                      <a:rPr lang="en-US" sz="2200" b="0" i="1" dirty="0" smtClean="0">
                        <a:latin typeface="Cambria Math" panose="02040503050406030204" pitchFamily="18" charset="0"/>
                      </a:rPr>
                      <m:t>=378</m:t>
                    </m:r>
                  </m:oMath>
                </a14:m>
                <a:endParaRPr lang="en-US" sz="2200" dirty="0"/>
              </a:p>
            </p:txBody>
          </p:sp>
        </mc:Choice>
        <mc:Fallback xmlns="">
          <p:sp>
            <p:nvSpPr>
              <p:cNvPr id="3" name="Text Placeholder 2">
                <a:extLst>
                  <a:ext uri="{FF2B5EF4-FFF2-40B4-BE49-F238E27FC236}">
                    <a16:creationId xmlns:a16="http://schemas.microsoft.com/office/drawing/2014/main" id="{A4706279-B7C6-3A7B-0CAE-467A55523E40}"/>
                  </a:ext>
                </a:extLst>
              </p:cNvPr>
              <p:cNvSpPr>
                <a:spLocks noGrp="1" noRot="1" noChangeAspect="1" noMove="1" noResize="1" noEditPoints="1" noAdjustHandles="1" noChangeArrowheads="1" noChangeShapeType="1" noTextEdit="1"/>
              </p:cNvSpPr>
              <p:nvPr>
                <p:ph type="body" sz="quarter" idx="15"/>
              </p:nvPr>
            </p:nvSpPr>
            <p:spPr>
              <a:xfrm>
                <a:off x="743576" y="1208041"/>
                <a:ext cx="10711543" cy="4456908"/>
              </a:xfrm>
              <a:blipFill>
                <a:blip r:embed="rId3"/>
                <a:stretch>
                  <a:fillRect l="-1594" t="-1778" b="-2052"/>
                </a:stretch>
              </a:blipFill>
            </p:spPr>
            <p:txBody>
              <a:bodyPr/>
              <a:lstStyle/>
              <a:p>
                <a:r>
                  <a:rPr lang="en-US">
                    <a:noFill/>
                  </a:rPr>
                  <a:t> </a:t>
                </a:r>
              </a:p>
            </p:txBody>
          </p:sp>
        </mc:Fallback>
      </mc:AlternateContent>
    </p:spTree>
    <p:extLst>
      <p:ext uri="{BB962C8B-B14F-4D97-AF65-F5344CB8AC3E}">
        <p14:creationId xmlns:p14="http://schemas.microsoft.com/office/powerpoint/2010/main" val="2055660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39B6-F464-AA8E-DF3D-67717593BE25}"/>
              </a:ext>
            </a:extLst>
          </p:cNvPr>
          <p:cNvSpPr>
            <a:spLocks noGrp="1"/>
          </p:cNvSpPr>
          <p:nvPr>
            <p:ph type="title"/>
          </p:nvPr>
        </p:nvSpPr>
        <p:spPr/>
        <p:txBody>
          <a:bodyPr/>
          <a:lstStyle/>
          <a:p>
            <a:r>
              <a:rPr lang="en-US" dirty="0"/>
              <a:t>8.7 Types of Quadratic Regression Models</a:t>
            </a:r>
          </a:p>
        </p:txBody>
      </p:sp>
      <p:pic>
        <p:nvPicPr>
          <p:cNvPr id="12" name="Picture Placeholder 11" descr="Four graphs represent the relationships that can be fitted with a quadratic regression model. The first graph (a) beta_1 greater than 0, beta_2 greater than 0 shows a concave up, increasing curve that begins at a value next to the origin. The second graph (b) beta_1 lesser than 0, beta_2 greater than 0 shows a concave up, increasing curve that begins at a point on the vertical axis. The third graph (c) beta_1 greater than 0, beta_2 lesser than 0 shows a convex upward curve. The fourth graph (d) beta_1 lesser than 0, beta_2 lesser than 0 shows a convex upward curve that decreases linearly as x increases. &#10;">
            <a:extLst>
              <a:ext uri="{FF2B5EF4-FFF2-40B4-BE49-F238E27FC236}">
                <a16:creationId xmlns:a16="http://schemas.microsoft.com/office/drawing/2014/main" id="{D0AE4B3C-4E9E-7C0E-EF24-4E6B40BB1166}"/>
              </a:ext>
            </a:extLst>
          </p:cNvPr>
          <p:cNvPicPr>
            <a:picLocks noGrp="1" noChangeAspect="1"/>
          </p:cNvPicPr>
          <p:nvPr>
            <p:ph type="pic" sz="quarter" idx="10"/>
          </p:nvPr>
        </p:nvPicPr>
        <p:blipFill rotWithShape="1">
          <a:blip r:embed="rId2"/>
          <a:srcRect t="10" b="10"/>
          <a:stretch/>
        </p:blipFill>
        <p:spPr>
          <a:xfrm>
            <a:off x="3366294" y="1111250"/>
            <a:ext cx="5459412" cy="4635500"/>
          </a:xfrm>
        </p:spPr>
      </p:pic>
    </p:spTree>
    <p:extLst>
      <p:ext uri="{BB962C8B-B14F-4D97-AF65-F5344CB8AC3E}">
        <p14:creationId xmlns:p14="http://schemas.microsoft.com/office/powerpoint/2010/main" val="1528332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84B5-564B-FB22-C3D1-5991A8A80963}"/>
              </a:ext>
            </a:extLst>
          </p:cNvPr>
          <p:cNvSpPr>
            <a:spLocks noGrp="1"/>
          </p:cNvSpPr>
          <p:nvPr>
            <p:ph type="title"/>
          </p:nvPr>
        </p:nvSpPr>
        <p:spPr/>
        <p:txBody>
          <a:bodyPr/>
          <a:lstStyle/>
          <a:p>
            <a:r>
              <a:rPr lang="en-US" dirty="0"/>
              <a:t>8.7 Interaction Between Independent Variables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D513787-8FF9-4295-56F2-7942030241B8}"/>
                  </a:ext>
                </a:extLst>
              </p:cNvPr>
              <p:cNvSpPr>
                <a:spLocks noGrp="1"/>
              </p:cNvSpPr>
              <p:nvPr>
                <p:ph type="body" sz="quarter" idx="15"/>
              </p:nvPr>
            </p:nvSpPr>
            <p:spPr>
              <a:xfrm>
                <a:off x="740228" y="1109272"/>
                <a:ext cx="10711543" cy="4639455"/>
              </a:xfrm>
            </p:spPr>
            <p:txBody>
              <a:bodyPr/>
              <a:lstStyle/>
              <a:p>
                <a:r>
                  <a:rPr lang="en-US" dirty="0"/>
                  <a:t>An </a:t>
                </a:r>
                <a:r>
                  <a:rPr lang="en-US" b="1" dirty="0">
                    <a:solidFill>
                      <a:srgbClr val="0070C0"/>
                    </a:solidFill>
                  </a:rPr>
                  <a:t>interaction</a:t>
                </a:r>
                <a:r>
                  <a:rPr lang="en-US" dirty="0"/>
                  <a:t> is a relationship between the dependent variable and one independent variable that is different at various values of a second independent variable.</a:t>
                </a:r>
              </a:p>
              <a:p>
                <a:r>
                  <a:rPr lang="en-US" dirty="0"/>
                  <a:t>If the original data set consists of observations for </a:t>
                </a:r>
                <a14:m>
                  <m:oMath xmlns:m="http://schemas.openxmlformats.org/officeDocument/2006/math">
                    <m:r>
                      <a:rPr lang="en-US" i="1" dirty="0" smtClean="0">
                        <a:latin typeface="Cambria Math" panose="02040503050406030204" pitchFamily="18" charset="0"/>
                      </a:rPr>
                      <m:t>𝑦</m:t>
                    </m:r>
                  </m:oMath>
                </a14:m>
                <a:r>
                  <a:rPr lang="en-US" dirty="0"/>
                  <a:t> and two independent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we can incorporate 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interaction term into the estimated multiple linear regression equation in the following manner.</a:t>
                </a:r>
              </a:p>
              <a:p>
                <a:pPr algn="ct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𝑏</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𝑏</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p>
              <a:p>
                <a:pPr>
                  <a:spcBef>
                    <a:spcPts val="1800"/>
                  </a:spcBef>
                </a:pPr>
                <a:r>
                  <a:rPr lang="en-US" dirty="0"/>
                  <a:t>When an interaction term between two variables is present, we cannot study the relationship between one independent variable and the dependent variable </a:t>
                </a:r>
                <a14:m>
                  <m:oMath xmlns:m="http://schemas.openxmlformats.org/officeDocument/2006/math">
                    <m:r>
                      <a:rPr lang="en-US" i="1" dirty="0" smtClean="0">
                        <a:latin typeface="Cambria Math" panose="02040503050406030204" pitchFamily="18" charset="0"/>
                      </a:rPr>
                      <m:t>𝑦</m:t>
                    </m:r>
                  </m:oMath>
                </a14:m>
                <a:r>
                  <a:rPr lang="en-US" dirty="0"/>
                  <a:t> independently of the other variable.</a:t>
                </a:r>
              </a:p>
              <a:p>
                <a:pPr>
                  <a:spcBef>
                    <a:spcPts val="600"/>
                  </a:spcBef>
                </a:pPr>
                <a:r>
                  <a:rPr lang="en-US" dirty="0"/>
                  <a:t>See notes and next slide for an Excel application that uses the </a:t>
                </a:r>
                <a:r>
                  <a:rPr lang="en-US" dirty="0" err="1"/>
                  <a:t>DATAFile</a:t>
                </a:r>
                <a:r>
                  <a:rPr lang="en-US" dirty="0"/>
                  <a:t>: </a:t>
                </a:r>
                <a:r>
                  <a:rPr lang="en-US" i="1" dirty="0" err="1"/>
                  <a:t>tyler</a:t>
                </a:r>
                <a:r>
                  <a:rPr lang="en-US" dirty="0"/>
                  <a:t>.</a:t>
                </a:r>
              </a:p>
            </p:txBody>
          </p:sp>
        </mc:Choice>
        <mc:Fallback xmlns="">
          <p:sp>
            <p:nvSpPr>
              <p:cNvPr id="3" name="Text Placeholder 2">
                <a:extLst>
                  <a:ext uri="{FF2B5EF4-FFF2-40B4-BE49-F238E27FC236}">
                    <a16:creationId xmlns:a16="http://schemas.microsoft.com/office/drawing/2014/main" id="{FD513787-8FF9-4295-56F2-7942030241B8}"/>
                  </a:ext>
                </a:extLst>
              </p:cNvPr>
              <p:cNvSpPr>
                <a:spLocks noGrp="1" noRot="1" noChangeAspect="1" noMove="1" noResize="1" noEditPoints="1" noAdjustHandles="1" noChangeArrowheads="1" noChangeShapeType="1" noTextEdit="1"/>
              </p:cNvSpPr>
              <p:nvPr>
                <p:ph type="body" sz="quarter" idx="15"/>
              </p:nvPr>
            </p:nvSpPr>
            <p:spPr>
              <a:xfrm>
                <a:off x="740228" y="1109272"/>
                <a:ext cx="10711543" cy="4639455"/>
              </a:xfrm>
              <a:blipFill>
                <a:blip r:embed="rId3"/>
                <a:stretch>
                  <a:fillRect l="-1706" t="-1971" r="-1479" b="-2760"/>
                </a:stretch>
              </a:blipFill>
            </p:spPr>
            <p:txBody>
              <a:bodyPr/>
              <a:lstStyle/>
              <a:p>
                <a:r>
                  <a:rPr lang="en-US">
                    <a:noFill/>
                  </a:rPr>
                  <a:t> </a:t>
                </a:r>
              </a:p>
            </p:txBody>
          </p:sp>
        </mc:Fallback>
      </mc:AlternateContent>
    </p:spTree>
    <p:extLst>
      <p:ext uri="{BB962C8B-B14F-4D97-AF65-F5344CB8AC3E}">
        <p14:creationId xmlns:p14="http://schemas.microsoft.com/office/powerpoint/2010/main" val="1747488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B8B4-D469-8FE0-4452-FB9C9BE1E33D}"/>
              </a:ext>
            </a:extLst>
          </p:cNvPr>
          <p:cNvSpPr>
            <a:spLocks noGrp="1"/>
          </p:cNvSpPr>
          <p:nvPr>
            <p:ph type="title"/>
          </p:nvPr>
        </p:nvSpPr>
        <p:spPr/>
        <p:txBody>
          <a:bodyPr/>
          <a:lstStyle/>
          <a:p>
            <a:r>
              <a:rPr lang="en-US" dirty="0"/>
              <a:t>Introduction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A2C9747-BCD2-8577-C35B-C6DC8E802751}"/>
                  </a:ext>
                </a:extLst>
              </p:cNvPr>
              <p:cNvSpPr>
                <a:spLocks noGrp="1"/>
              </p:cNvSpPr>
              <p:nvPr>
                <p:ph type="body" sz="quarter" idx="15"/>
              </p:nvPr>
            </p:nvSpPr>
            <p:spPr>
              <a:xfrm>
                <a:off x="740228" y="1187911"/>
                <a:ext cx="10711543" cy="4482177"/>
              </a:xfrm>
            </p:spPr>
            <p:txBody>
              <a:bodyPr/>
              <a:lstStyle/>
              <a:p>
                <a:pPr indent="4763">
                  <a:lnSpc>
                    <a:spcPct val="100000"/>
                  </a:lnSpc>
                </a:pPr>
                <a:r>
                  <a:rPr lang="en-US" sz="2400" dirty="0"/>
                  <a:t>Managerial decisions are often based on the relationship between variables.</a:t>
                </a:r>
              </a:p>
              <a:p>
                <a:pPr indent="4763">
                  <a:lnSpc>
                    <a:spcPct val="100000"/>
                  </a:lnSpc>
                </a:pPr>
                <a:r>
                  <a:rPr lang="en-US" sz="2400" b="1" dirty="0">
                    <a:solidFill>
                      <a:srgbClr val="0070C0"/>
                    </a:solidFill>
                  </a:rPr>
                  <a:t>Regression analysis</a:t>
                </a:r>
                <a:r>
                  <a:rPr lang="en-US" sz="2400" i="1" dirty="0">
                    <a:solidFill>
                      <a:srgbClr val="0070C0"/>
                    </a:solidFill>
                  </a:rPr>
                  <a:t> </a:t>
                </a:r>
                <a:r>
                  <a:rPr lang="en-US" sz="2400" dirty="0"/>
                  <a:t>is</a:t>
                </a:r>
                <a:r>
                  <a:rPr lang="en-US" sz="2400" i="1" dirty="0"/>
                  <a:t> </a:t>
                </a:r>
                <a:r>
                  <a:rPr lang="en-US" sz="2400" dirty="0"/>
                  <a:t>a statistical procedure that uses data to develop an equation showing how the variables are related.</a:t>
                </a:r>
              </a:p>
              <a:p>
                <a:pPr marL="687388" indent="-342900">
                  <a:spcBef>
                    <a:spcPts val="600"/>
                  </a:spcBef>
                  <a:buFont typeface="Arial" panose="020B0604020202020204" pitchFamily="34" charset="0"/>
                  <a:buChar char="•"/>
                </a:pPr>
                <a:r>
                  <a:rPr lang="en-US" sz="2400" b="1" dirty="0">
                    <a:solidFill>
                      <a:srgbClr val="0070C0"/>
                    </a:solidFill>
                  </a:rPr>
                  <a:t>Dependent </a:t>
                </a:r>
                <a:r>
                  <a:rPr lang="en-US" sz="2400" dirty="0"/>
                  <a:t>(or </a:t>
                </a:r>
                <a:r>
                  <a:rPr lang="en-US" sz="2400" i="1" dirty="0"/>
                  <a:t>response</a:t>
                </a:r>
                <a:r>
                  <a:rPr lang="en-US" sz="2400" dirty="0"/>
                  <a:t>)</a:t>
                </a:r>
                <a:r>
                  <a:rPr lang="en-US" sz="2400" i="1" dirty="0"/>
                  <a:t> </a:t>
                </a:r>
                <a:r>
                  <a:rPr lang="en-US" sz="2400" b="1" dirty="0">
                    <a:solidFill>
                      <a:srgbClr val="0070C0"/>
                    </a:solidFill>
                  </a:rPr>
                  <a:t>variable</a:t>
                </a:r>
                <a:r>
                  <a:rPr lang="en-US" sz="2400" dirty="0">
                    <a:solidFill>
                      <a:srgbClr val="0070C0"/>
                    </a:solidFill>
                  </a:rPr>
                  <a:t> </a:t>
                </a:r>
                <a:r>
                  <a:rPr lang="en-US" sz="2400" dirty="0"/>
                  <a:t>is the </a:t>
                </a:r>
                <a:r>
                  <a:rPr lang="en-US" dirty="0"/>
                  <a:t>v</a:t>
                </a:r>
                <a:r>
                  <a:rPr lang="en-US" sz="2400" dirty="0"/>
                  <a:t>ariable being predicted.</a:t>
                </a:r>
              </a:p>
              <a:p>
                <a:pPr marL="687388" indent="-342900">
                  <a:spcBef>
                    <a:spcPts val="600"/>
                  </a:spcBef>
                  <a:buFont typeface="Arial" panose="020B0604020202020204" pitchFamily="34" charset="0"/>
                  <a:buChar char="•"/>
                </a:pPr>
                <a:r>
                  <a:rPr lang="en-US" sz="2400" b="1" dirty="0">
                    <a:solidFill>
                      <a:srgbClr val="0070C0"/>
                    </a:solidFill>
                  </a:rPr>
                  <a:t>Independent </a:t>
                </a:r>
                <a:r>
                  <a:rPr lang="en-US" sz="2400" dirty="0"/>
                  <a:t>(or </a:t>
                </a:r>
                <a:r>
                  <a:rPr lang="en-US" sz="2400" i="1" dirty="0"/>
                  <a:t>predictor</a:t>
                </a:r>
                <a:r>
                  <a:rPr lang="en-US" sz="2400" dirty="0"/>
                  <a:t>)</a:t>
                </a:r>
                <a:r>
                  <a:rPr lang="en-US" sz="2400" i="1" dirty="0"/>
                  <a:t> </a:t>
                </a:r>
                <a:r>
                  <a:rPr lang="en-US" sz="2400" b="1" dirty="0">
                    <a:solidFill>
                      <a:srgbClr val="0070C0"/>
                    </a:solidFill>
                  </a:rPr>
                  <a:t>variables</a:t>
                </a:r>
                <a:r>
                  <a:rPr lang="en-US" sz="2400" dirty="0"/>
                  <a:t> (or </a:t>
                </a:r>
                <a:r>
                  <a:rPr lang="en-US" sz="2400" i="1" dirty="0"/>
                  <a:t>features</a:t>
                </a:r>
                <a:r>
                  <a:rPr lang="en-US" sz="2400" dirty="0"/>
                  <a:t>)</a:t>
                </a:r>
                <a:r>
                  <a:rPr lang="en-US" sz="2400" i="1" dirty="0"/>
                  <a:t> </a:t>
                </a:r>
                <a:r>
                  <a:rPr lang="en-US" sz="2400" dirty="0"/>
                  <a:t>are variables used to predict the value of the dependent variable.</a:t>
                </a:r>
              </a:p>
              <a:p>
                <a:pPr marL="687388" indent="-342900">
                  <a:spcBef>
                    <a:spcPts val="600"/>
                  </a:spcBef>
                  <a:buFont typeface="Arial" panose="020B0604020202020204" pitchFamily="34" charset="0"/>
                  <a:buChar char="•"/>
                </a:pPr>
                <a:r>
                  <a:rPr lang="en-US" sz="2400" b="1" dirty="0">
                    <a:solidFill>
                      <a:srgbClr val="0070C0"/>
                    </a:solidFill>
                  </a:rPr>
                  <a:t>Simple linear regression</a:t>
                </a:r>
                <a:r>
                  <a:rPr lang="en-US" sz="2400" dirty="0"/>
                  <a:t> is a form of regression analysis in which a (“simple”) single independent variable, </a:t>
                </a:r>
                <a14:m>
                  <m:oMath xmlns:m="http://schemas.openxmlformats.org/officeDocument/2006/math">
                    <m:r>
                      <a:rPr lang="en-US" sz="2400" i="1" dirty="0" smtClean="0">
                        <a:latin typeface="Cambria Math" panose="02040503050406030204" pitchFamily="18" charset="0"/>
                      </a:rPr>
                      <m:t>𝑥</m:t>
                    </m:r>
                  </m:oMath>
                </a14:m>
                <a:r>
                  <a:rPr lang="en-US" sz="2400" dirty="0"/>
                  <a:t> is used to develop a “linear” relationship (straight line) with the dependent variable, </a:t>
                </a:r>
                <a14:m>
                  <m:oMath xmlns:m="http://schemas.openxmlformats.org/officeDocument/2006/math">
                    <m:r>
                      <a:rPr lang="en-US" sz="2400" i="1" dirty="0" smtClean="0">
                        <a:latin typeface="Cambria Math" panose="02040503050406030204" pitchFamily="18" charset="0"/>
                      </a:rPr>
                      <m:t>𝑦</m:t>
                    </m:r>
                  </m:oMath>
                </a14:m>
                <a:r>
                  <a:rPr lang="en-US" sz="2400" dirty="0"/>
                  <a:t>.</a:t>
                </a:r>
              </a:p>
              <a:p>
                <a:pPr marL="687388" indent="-342900">
                  <a:spcBef>
                    <a:spcPts val="600"/>
                  </a:spcBef>
                  <a:buFont typeface="Arial" panose="020B0604020202020204" pitchFamily="34" charset="0"/>
                  <a:buChar char="•"/>
                </a:pPr>
                <a:r>
                  <a:rPr lang="en-US" sz="2400" b="1" dirty="0">
                    <a:solidFill>
                      <a:srgbClr val="0070C0"/>
                    </a:solidFill>
                  </a:rPr>
                  <a:t>Multiple linear regression</a:t>
                </a:r>
                <a:r>
                  <a:rPr lang="en-US" sz="2400" dirty="0"/>
                  <a:t> is a more general form of regression analysis involving two or more independent variables.</a:t>
                </a:r>
              </a:p>
            </p:txBody>
          </p:sp>
        </mc:Choice>
        <mc:Fallback xmlns="">
          <p:sp>
            <p:nvSpPr>
              <p:cNvPr id="3" name="Text Placeholder 2">
                <a:extLst>
                  <a:ext uri="{FF2B5EF4-FFF2-40B4-BE49-F238E27FC236}">
                    <a16:creationId xmlns:a16="http://schemas.microsoft.com/office/drawing/2014/main" id="{1A2C9747-BCD2-8577-C35B-C6DC8E802751}"/>
                  </a:ext>
                </a:extLst>
              </p:cNvPr>
              <p:cNvSpPr>
                <a:spLocks noGrp="1" noRot="1" noChangeAspect="1" noMove="1" noResize="1" noEditPoints="1" noAdjustHandles="1" noChangeArrowheads="1" noChangeShapeType="1" noTextEdit="1"/>
              </p:cNvSpPr>
              <p:nvPr>
                <p:ph type="body" sz="quarter" idx="15"/>
              </p:nvPr>
            </p:nvSpPr>
            <p:spPr>
              <a:xfrm>
                <a:off x="740228" y="1187911"/>
                <a:ext cx="10711543" cy="4482177"/>
              </a:xfrm>
              <a:blipFill>
                <a:blip r:embed="rId3"/>
                <a:stretch>
                  <a:fillRect l="-1706" t="-2041" r="-967" b="-3537"/>
                </a:stretch>
              </a:blipFill>
            </p:spPr>
            <p:txBody>
              <a:bodyPr/>
              <a:lstStyle/>
              <a:p>
                <a:r>
                  <a:rPr lang="en-US">
                    <a:noFill/>
                  </a:rPr>
                  <a:t> </a:t>
                </a:r>
              </a:p>
            </p:txBody>
          </p:sp>
        </mc:Fallback>
      </mc:AlternateContent>
    </p:spTree>
    <p:extLst>
      <p:ext uri="{BB962C8B-B14F-4D97-AF65-F5344CB8AC3E}">
        <p14:creationId xmlns:p14="http://schemas.microsoft.com/office/powerpoint/2010/main" val="189381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D701E6-4BF9-DF1C-8122-12896DBF299E}"/>
              </a:ext>
            </a:extLst>
          </p:cNvPr>
          <p:cNvSpPr>
            <a:spLocks noGrp="1"/>
          </p:cNvSpPr>
          <p:nvPr>
            <p:ph type="title"/>
          </p:nvPr>
        </p:nvSpPr>
        <p:spPr>
          <a:xfrm>
            <a:off x="392577" y="365125"/>
            <a:ext cx="11403077" cy="672105"/>
          </a:xfrm>
        </p:spPr>
        <p:txBody>
          <a:bodyPr/>
          <a:lstStyle/>
          <a:p>
            <a:r>
              <a:rPr lang="en-US" sz="3200" dirty="0"/>
              <a:t>8.7 Regression Output for the Tyler Personal Care Example </a:t>
            </a:r>
          </a:p>
        </p:txBody>
      </p:sp>
      <p:pic>
        <p:nvPicPr>
          <p:cNvPr id="8" name="Picture Placeholder 7" descr="A screenshot of an Excel sheet shows the output for the Tyler Personal Care linear regression model with interaction. The sheet consists of a data table in rows 2 through 20 and under columns A through D including the data table, and three regression tables under summary output beginning in column F.  For the data table, Column A is labeled Price. Column B is labeled Advertising ($1,000s). Column C is labeled Price*Advertising. Column D is labeled Sales (1,000s). Rows 2 to 20 contains the first 19 observations of the data file tyler. The first table in column F lists the regression statistics. The data are as follows: multiple R, 0.988993815; R square, 0.978108766; adjusted R square, 0.974825081; standard error, 28.17386496; and observations, 24. The data for the second table, ANOVA are listed under the column headers: d f, S S, M S, F, and Significance F. Regression: 3, 709316, 236438.6667, 297.8692, and 9.25881E-17. Residual: 20, 15875, 793.7666667, blank, and blank. Tota1: 23, 7935191.3333, blank, blank, and blank. The data for the third table are listed under the column headers: coefficients, standard error, t stat, P-value, lower 95 percent, upper 95 percent, lower 99.0 percent, and upper 99.0 percent. Intercept: negative 275.8333333, 112.8421033, negative 2.444418575, 0.023898351, negative 511.2178361, negative 40.44883053, negative 596.9074508, and 45.24078413. Price: 175, 44.54679188, 3.928453489, 0.0008316, 82.07702045, 267.9229796, 48.24924412, and 301.7507559. Advertising expenditure (1,000s dollars): 19.68, 1.42735225, 13.78776683, 1.1263E-11, 16.70259538, 22.65740462, 15.61869796, and 23.74130204. Price asterisk advertising: negative 6.08, 0.563477299, negative 10.79014187, 8.67721E-10, negative 7.255393049, negative 4.904606951, negative 7.683284355, and negative 4.476715665. ">
            <a:extLst>
              <a:ext uri="{FF2B5EF4-FFF2-40B4-BE49-F238E27FC236}">
                <a16:creationId xmlns:a16="http://schemas.microsoft.com/office/drawing/2014/main" id="{7BCDC307-0ED2-2D7A-62ED-3A9E5E4A8999}"/>
              </a:ext>
            </a:extLst>
          </p:cNvPr>
          <p:cNvPicPr>
            <a:picLocks noGrp="1" noChangeAspect="1"/>
          </p:cNvPicPr>
          <p:nvPr>
            <p:ph type="pic" sz="quarter" idx="10"/>
          </p:nvPr>
        </p:nvPicPr>
        <p:blipFill rotWithShape="1">
          <a:blip r:embed="rId3"/>
          <a:srcRect l="5" r="5"/>
          <a:stretch/>
        </p:blipFill>
        <p:spPr>
          <a:xfrm>
            <a:off x="790595" y="1247125"/>
            <a:ext cx="10607040" cy="4363750"/>
          </a:xfrm>
        </p:spPr>
      </p:pic>
    </p:spTree>
    <p:extLst>
      <p:ext uri="{BB962C8B-B14F-4D97-AF65-F5344CB8AC3E}">
        <p14:creationId xmlns:p14="http://schemas.microsoft.com/office/powerpoint/2010/main" val="861951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61388-68A3-8F54-12C9-C7DFC49EE1CB}"/>
              </a:ext>
            </a:extLst>
          </p:cNvPr>
          <p:cNvSpPr>
            <a:spLocks noGrp="1"/>
          </p:cNvSpPr>
          <p:nvPr>
            <p:ph type="title"/>
          </p:nvPr>
        </p:nvSpPr>
        <p:spPr/>
        <p:txBody>
          <a:bodyPr/>
          <a:lstStyle/>
          <a:p>
            <a:r>
              <a:rPr lang="en-US" dirty="0"/>
              <a:t>8.7 Piecewise Linear Regression Model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F7B5620-C28D-C800-4DC7-90BF9089C661}"/>
                  </a:ext>
                </a:extLst>
              </p:cNvPr>
              <p:cNvSpPr>
                <a:spLocks noGrp="1"/>
              </p:cNvSpPr>
              <p:nvPr>
                <p:ph type="body" sz="quarter" idx="15"/>
              </p:nvPr>
            </p:nvSpPr>
            <p:spPr>
              <a:xfrm>
                <a:off x="740228" y="1200474"/>
                <a:ext cx="10711543" cy="4650200"/>
              </a:xfrm>
            </p:spPr>
            <p:txBody>
              <a:bodyPr/>
              <a:lstStyle/>
              <a:p>
                <a:r>
                  <a:rPr lang="en-US" dirty="0"/>
                  <a:t>A </a:t>
                </a:r>
                <a:r>
                  <a:rPr lang="en-US" b="1" dirty="0">
                    <a:solidFill>
                      <a:srgbClr val="0070C0"/>
                    </a:solidFill>
                  </a:rPr>
                  <a:t>piecewise linear regression model </a:t>
                </a:r>
                <a:r>
                  <a:rPr lang="en-US" dirty="0"/>
                  <a:t>is a type of interaction with a dummy variable that allows fitting nonlinear relationships as two linear regressions joined at the value of </a:t>
                </a:r>
                <a14:m>
                  <m:oMath xmlns:m="http://schemas.openxmlformats.org/officeDocument/2006/math">
                    <m:r>
                      <a:rPr lang="en-US" i="1" dirty="0" smtClean="0">
                        <a:latin typeface="Cambria Math" panose="02040503050406030204" pitchFamily="18" charset="0"/>
                      </a:rPr>
                      <m:t>𝑥</m:t>
                    </m:r>
                  </m:oMath>
                </a14:m>
                <a:r>
                  <a:rPr lang="en-US" dirty="0"/>
                  <a:t> at which the relationship between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changes.</a:t>
                </a:r>
              </a:p>
              <a:p>
                <a:pPr marL="914400" indent="-342900">
                  <a:buFont typeface="Arial" panose="020B0604020202020204" pitchFamily="34" charset="0"/>
                  <a:buChar char="•"/>
                </a:pPr>
                <a:r>
                  <a:rPr lang="en-US" dirty="0"/>
                  <a:t>The value of the independent variable,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𝑥</m:t>
                        </m:r>
                      </m:e>
                      <m:sup>
                        <m:d>
                          <m:dPr>
                            <m:ctrlPr>
                              <a:rPr lang="en-US" i="1" dirty="0" smtClean="0">
                                <a:latin typeface="Cambria Math" panose="02040503050406030204" pitchFamily="18" charset="0"/>
                              </a:rPr>
                            </m:ctrlPr>
                          </m:dPr>
                          <m:e>
                            <m:r>
                              <a:rPr lang="en-US" b="0" i="1" dirty="0" smtClean="0">
                                <a:latin typeface="Cambria Math" panose="02040503050406030204" pitchFamily="18" charset="0"/>
                              </a:rPr>
                              <m:t>𝑘</m:t>
                            </m:r>
                          </m:e>
                        </m:d>
                      </m:sup>
                    </m:sSup>
                  </m:oMath>
                </a14:m>
                <a:r>
                  <a:rPr lang="en-US" dirty="0"/>
                  <a:t>,</a:t>
                </a:r>
                <a14:m>
                  <m:oMath xmlns:m="http://schemas.openxmlformats.org/officeDocument/2006/math">
                    <m:r>
                      <a:rPr lang="en-US" i="1" dirty="0" smtClean="0">
                        <a:latin typeface="Cambria Math" panose="02040503050406030204" pitchFamily="18" charset="0"/>
                      </a:rPr>
                      <m:t> </m:t>
                    </m:r>
                  </m:oMath>
                </a14:m>
                <a:r>
                  <a:rPr lang="en-US" dirty="0"/>
                  <a:t>at which the relationship between </a:t>
                </a:r>
                <a14:m>
                  <m:oMath xmlns:m="http://schemas.openxmlformats.org/officeDocument/2006/math">
                    <m:r>
                      <a:rPr lang="en-US" i="1" dirty="0">
                        <a:latin typeface="Cambria Math" panose="02040503050406030204" pitchFamily="18" charset="0"/>
                      </a:rPr>
                      <m:t>𝑥</m:t>
                    </m:r>
                  </m:oMath>
                </a14:m>
                <a:r>
                  <a:rPr lang="en-US" dirty="0"/>
                  <a:t> and </a:t>
                </a:r>
                <a14:m>
                  <m:oMath xmlns:m="http://schemas.openxmlformats.org/officeDocument/2006/math">
                    <m:r>
                      <a:rPr lang="en-US" i="1" dirty="0">
                        <a:latin typeface="Cambria Math" panose="02040503050406030204" pitchFamily="18" charset="0"/>
                      </a:rPr>
                      <m:t>𝑦</m:t>
                    </m:r>
                  </m:oMath>
                </a14:m>
                <a:r>
                  <a:rPr lang="en-US" dirty="0"/>
                  <a:t> changes is called a </a:t>
                </a:r>
                <a:r>
                  <a:rPr lang="en-US" b="1" dirty="0">
                    <a:solidFill>
                      <a:srgbClr val="0070C0"/>
                    </a:solidFill>
                  </a:rPr>
                  <a:t>knot</a:t>
                </a:r>
                <a:r>
                  <a:rPr lang="en-US" dirty="0"/>
                  <a:t>, or </a:t>
                </a:r>
                <a:r>
                  <a:rPr lang="en-US" i="1" dirty="0"/>
                  <a:t>breakpoint</a:t>
                </a:r>
                <a:r>
                  <a:rPr lang="en-US" dirty="0"/>
                  <a:t>.</a:t>
                </a:r>
              </a:p>
              <a:p>
                <a:pPr marL="914400" indent="-342900">
                  <a:buFont typeface="Arial" panose="020B0604020202020204" pitchFamily="34" charset="0"/>
                  <a:buChar char="•"/>
                </a:pPr>
                <a:r>
                  <a:rPr lang="en-US" dirty="0"/>
                  <a:t>A dummy variable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a14:m>
                <a:r>
                  <a:rPr lang="en-US" dirty="0"/>
                  <a:t> is added to the model such that</a:t>
                </a:r>
              </a:p>
              <a:p>
                <a:pPr marL="1374775"/>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m:rPr>
                                <m:nor/>
                              </m:rPr>
                              <a:rPr lang="en-US" b="0" i="0" smtClean="0">
                                <a:latin typeface="Cambria Math" panose="02040503050406030204" pitchFamily="18" charset="0"/>
                              </a:rPr>
                              <m:t>if</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i="1" dirty="0">
                                        <a:latin typeface="Cambria Math" panose="02040503050406030204" pitchFamily="18" charset="0"/>
                                      </a:rPr>
                                      <m:t>𝑘</m:t>
                                    </m:r>
                                  </m:e>
                                </m:d>
                              </m:sup>
                            </m:sSup>
                          </m:e>
                          <m:e>
                            <m:r>
                              <a:rPr lang="en-US" b="0" i="1" smtClean="0">
                                <a:latin typeface="Cambria Math" panose="02040503050406030204" pitchFamily="18" charset="0"/>
                              </a:rPr>
                              <m:t>1</m:t>
                            </m:r>
                            <m:r>
                              <a:rPr lang="en-US" i="1">
                                <a:latin typeface="Cambria Math" panose="02040503050406030204" pitchFamily="18" charset="0"/>
                              </a:rPr>
                              <m:t> </m:t>
                            </m:r>
                            <m:r>
                              <m:rPr>
                                <m:nor/>
                              </m:rPr>
                              <a:rPr lang="en-US">
                                <a:latin typeface="Cambria Math" panose="02040503050406030204" pitchFamily="18" charset="0"/>
                              </a:rPr>
                              <m:t>if</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r>
                              <a:rPr lang="en-US" b="0" i="1" smtClean="0">
                                <a:latin typeface="Cambria Math" panose="02040503050406030204" pitchFamily="18" charset="0"/>
                              </a:rPr>
                              <m:t>&gt;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i="1" dirty="0">
                                        <a:latin typeface="Cambria Math" panose="02040503050406030204" pitchFamily="18" charset="0"/>
                                      </a:rPr>
                                      <m:t>𝑘</m:t>
                                    </m:r>
                                  </m:e>
                                </m:d>
                              </m:sup>
                            </m:sSup>
                          </m:e>
                        </m:eqArr>
                      </m:e>
                    </m:d>
                  </m:oMath>
                </a14:m>
                <a:r>
                  <a:rPr lang="en-US" i="1" dirty="0">
                    <a:latin typeface="Cambria Math" panose="02040503050406030204" pitchFamily="18" charset="0"/>
                  </a:rPr>
                  <a:t> </a:t>
                </a:r>
              </a:p>
              <a:p>
                <a:r>
                  <a:rPr lang="en-US" dirty="0"/>
                  <a:t>Then, the following estimated regression equation is fit:</a:t>
                </a:r>
              </a:p>
              <a:p>
                <a:pPr algn="ct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𝑏</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𝑏</m:t>
                        </m:r>
                      </m:e>
                      <m:sub>
                        <m:r>
                          <a:rPr lang="en-US" b="0" i="1" smtClean="0">
                            <a:latin typeface="Cambria Math" panose="02040503050406030204" pitchFamily="18" charset="0"/>
                          </a:rPr>
                          <m:t>2</m:t>
                        </m:r>
                      </m:sub>
                    </m:sSub>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i="1" dirty="0">
                                    <a:latin typeface="Cambria Math" panose="02040503050406030204" pitchFamily="18" charset="0"/>
                                  </a:rPr>
                                  <m:t>𝑘</m:t>
                                </m:r>
                              </m:e>
                            </m:d>
                          </m:sup>
                        </m:sSup>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a14:m>
                <a:r>
                  <a:rPr lang="en-US" dirty="0"/>
                  <a:t> </a:t>
                </a:r>
              </a:p>
            </p:txBody>
          </p:sp>
        </mc:Choice>
        <mc:Fallback xmlns="">
          <p:sp>
            <p:nvSpPr>
              <p:cNvPr id="3" name="Text Placeholder 2">
                <a:extLst>
                  <a:ext uri="{FF2B5EF4-FFF2-40B4-BE49-F238E27FC236}">
                    <a16:creationId xmlns:a16="http://schemas.microsoft.com/office/drawing/2014/main" id="{7F7B5620-C28D-C800-4DC7-90BF9089C661}"/>
                  </a:ext>
                </a:extLst>
              </p:cNvPr>
              <p:cNvSpPr>
                <a:spLocks noGrp="1" noRot="1" noChangeAspect="1" noMove="1" noResize="1" noEditPoints="1" noAdjustHandles="1" noChangeArrowheads="1" noChangeShapeType="1" noTextEdit="1"/>
              </p:cNvSpPr>
              <p:nvPr>
                <p:ph type="body" sz="quarter" idx="15"/>
              </p:nvPr>
            </p:nvSpPr>
            <p:spPr>
              <a:xfrm>
                <a:off x="740228" y="1200474"/>
                <a:ext cx="10711543" cy="4650200"/>
              </a:xfrm>
              <a:blipFill>
                <a:blip r:embed="rId2"/>
                <a:stretch>
                  <a:fillRect l="-1706" t="-1966"/>
                </a:stretch>
              </a:blipFill>
            </p:spPr>
            <p:txBody>
              <a:bodyPr/>
              <a:lstStyle/>
              <a:p>
                <a:r>
                  <a:rPr lang="en-US">
                    <a:noFill/>
                  </a:rPr>
                  <a:t> </a:t>
                </a:r>
              </a:p>
            </p:txBody>
          </p:sp>
        </mc:Fallback>
      </mc:AlternateContent>
    </p:spTree>
    <p:extLst>
      <p:ext uri="{BB962C8B-B14F-4D97-AF65-F5344CB8AC3E}">
        <p14:creationId xmlns:p14="http://schemas.microsoft.com/office/powerpoint/2010/main" val="1426398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D4B4-EE30-4C50-A2C3-1CBC00F5C273}"/>
              </a:ext>
            </a:extLst>
          </p:cNvPr>
          <p:cNvSpPr>
            <a:spLocks noGrp="1"/>
          </p:cNvSpPr>
          <p:nvPr>
            <p:ph type="title"/>
          </p:nvPr>
        </p:nvSpPr>
        <p:spPr>
          <a:xfrm>
            <a:off x="508310" y="365125"/>
            <a:ext cx="11175380" cy="672105"/>
          </a:xfrm>
        </p:spPr>
        <p:txBody>
          <a:bodyPr/>
          <a:lstStyle/>
          <a:p>
            <a:r>
              <a:rPr lang="en-US" sz="3200" dirty="0"/>
              <a:t>8.7 Piecewise Linear Regression Model for Reynolds Data</a:t>
            </a:r>
          </a:p>
        </p:txBody>
      </p:sp>
      <p:sp>
        <p:nvSpPr>
          <p:cNvPr id="3" name="Text Placeholder 2">
            <a:extLst>
              <a:ext uri="{FF2B5EF4-FFF2-40B4-BE49-F238E27FC236}">
                <a16:creationId xmlns:a16="http://schemas.microsoft.com/office/drawing/2014/main" id="{0A924D5B-5F9E-D5AA-6985-4E8C08F1DD03}"/>
              </a:ext>
            </a:extLst>
          </p:cNvPr>
          <p:cNvSpPr>
            <a:spLocks noGrp="1"/>
          </p:cNvSpPr>
          <p:nvPr>
            <p:ph type="body" sz="quarter" idx="15"/>
          </p:nvPr>
        </p:nvSpPr>
        <p:spPr>
          <a:xfrm>
            <a:off x="743576" y="1204410"/>
            <a:ext cx="10610223" cy="1196817"/>
          </a:xfrm>
        </p:spPr>
        <p:txBody>
          <a:bodyPr/>
          <a:lstStyle/>
          <a:p>
            <a:r>
              <a:rPr lang="en-US" dirty="0"/>
              <a:t>We observe that below some value of Months Employed, the relationship with Sales appears to be positive and linear. Whereas the relationship becomes negative and linear for the remaining observations. See notes for Excel.</a:t>
            </a:r>
          </a:p>
          <a:p>
            <a:endParaRPr lang="en-US" sz="2400"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073527B5-1A1D-CB8E-D485-92FB4F8BBFB1}"/>
                  </a:ext>
                </a:extLst>
              </p:cNvPr>
              <p:cNvSpPr>
                <a:spLocks noGrp="1"/>
              </p:cNvSpPr>
              <p:nvPr>
                <p:ph type="body" sz="quarter" idx="17"/>
              </p:nvPr>
            </p:nvSpPr>
            <p:spPr>
              <a:xfrm>
                <a:off x="743575" y="2401227"/>
                <a:ext cx="5092230" cy="3419475"/>
              </a:xfrm>
            </p:spPr>
            <p:txBody>
              <a:bodyPr/>
              <a:lstStyle/>
              <a:p>
                <a:r>
                  <a:rPr lang="en-US" dirty="0"/>
                  <a:t>As shown in the previous slide, we </a:t>
                </a:r>
                <a:r>
                  <a:rPr lang="en-US" sz="2400" dirty="0"/>
                  <a:t>add a dummy variable to the model with knot at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𝑥</m:t>
                        </m:r>
                      </m:e>
                      <m:sup>
                        <m:d>
                          <m:dPr>
                            <m:ctrlPr>
                              <a:rPr lang="en-US" i="1" dirty="0" smtClean="0">
                                <a:latin typeface="Cambria Math" panose="02040503050406030204" pitchFamily="18" charset="0"/>
                              </a:rPr>
                            </m:ctrlPr>
                          </m:dPr>
                          <m:e>
                            <m:r>
                              <a:rPr lang="en-US" b="0" i="1" dirty="0" smtClean="0">
                                <a:latin typeface="Cambria Math" panose="02040503050406030204" pitchFamily="18" charset="0"/>
                              </a:rPr>
                              <m:t>𝑘</m:t>
                            </m:r>
                          </m:e>
                        </m:d>
                      </m:sup>
                    </m:sSup>
                    <m:r>
                      <a:rPr lang="en-US" b="0" i="1" dirty="0" smtClean="0">
                        <a:latin typeface="Cambria Math" panose="02040503050406030204" pitchFamily="18" charset="0"/>
                      </a:rPr>
                      <m:t>=70</m:t>
                    </m:r>
                  </m:oMath>
                </a14:m>
                <a:r>
                  <a:rPr lang="en-US" sz="2400" dirty="0"/>
                  <a:t>.</a:t>
                </a:r>
              </a:p>
              <a:p>
                <a:pPr>
                  <a:spcAft>
                    <a:spcPts val="600"/>
                  </a:spcAft>
                </a:pPr>
                <a:r>
                  <a:rPr lang="en-US" sz="2400" dirty="0"/>
                  <a:t>The regression output, shown in the next slide, produces the following estimated regression equation, with all independent variables significant:</a:t>
                </a:r>
              </a:p>
              <a:p>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𝑦</m:t>
                        </m:r>
                      </m:e>
                    </m:acc>
                    <m:r>
                      <a:rPr lang="en-US" sz="2200" b="0" i="1" smtClean="0">
                        <a:latin typeface="Cambria Math" panose="02040503050406030204" pitchFamily="18" charset="0"/>
                      </a:rPr>
                      <m:t>=147.46+3.354</m:t>
                    </m:r>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−3.661</m:t>
                    </m:r>
                    <m:d>
                      <m:dPr>
                        <m:ctrlPr>
                          <a:rPr lang="en-US" sz="2200" i="1" smtClean="0">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1</m:t>
                            </m:r>
                          </m:sub>
                        </m:sSub>
                        <m:r>
                          <a:rPr lang="en-US" sz="2200" b="0" i="1" smtClean="0">
                            <a:latin typeface="Cambria Math" panose="02040503050406030204" pitchFamily="18" charset="0"/>
                            <a:ea typeface="Cambria Math" panose="02040503050406030204" pitchFamily="18" charset="0"/>
                          </a:rPr>
                          <m:t>−</m:t>
                        </m:r>
                        <m:r>
                          <a:rPr lang="en-US" sz="2200" b="0" i="1" dirty="0" smtClean="0">
                            <a:latin typeface="Cambria Math" panose="02040503050406030204" pitchFamily="18" charset="0"/>
                          </a:rPr>
                          <m:t>70</m:t>
                        </m:r>
                      </m:e>
                    </m:d>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𝑘</m:t>
                        </m:r>
                      </m:sub>
                    </m:sSub>
                  </m:oMath>
                </a14:m>
                <a:r>
                  <a:rPr lang="en-US" sz="2200" dirty="0"/>
                  <a:t> </a:t>
                </a:r>
              </a:p>
            </p:txBody>
          </p:sp>
        </mc:Choice>
        <mc:Fallback xmlns="">
          <p:sp>
            <p:nvSpPr>
              <p:cNvPr id="5" name="Text Placeholder 4">
                <a:extLst>
                  <a:ext uri="{FF2B5EF4-FFF2-40B4-BE49-F238E27FC236}">
                    <a16:creationId xmlns:a16="http://schemas.microsoft.com/office/drawing/2014/main" id="{073527B5-1A1D-CB8E-D485-92FB4F8BBFB1}"/>
                  </a:ext>
                </a:extLst>
              </p:cNvPr>
              <p:cNvSpPr>
                <a:spLocks noGrp="1" noRot="1" noChangeAspect="1" noMove="1" noResize="1" noEditPoints="1" noAdjustHandles="1" noChangeArrowheads="1" noChangeShapeType="1" noTextEdit="1"/>
              </p:cNvSpPr>
              <p:nvPr>
                <p:ph type="body" sz="quarter" idx="17"/>
              </p:nvPr>
            </p:nvSpPr>
            <p:spPr>
              <a:xfrm>
                <a:off x="743575" y="2401227"/>
                <a:ext cx="5092230" cy="3419475"/>
              </a:xfrm>
              <a:blipFill>
                <a:blip r:embed="rId3"/>
                <a:stretch>
                  <a:fillRect l="-3713" t="-2674" r="-599"/>
                </a:stretch>
              </a:blipFill>
            </p:spPr>
            <p:txBody>
              <a:bodyPr/>
              <a:lstStyle/>
              <a:p>
                <a:r>
                  <a:rPr lang="en-US">
                    <a:noFill/>
                  </a:rPr>
                  <a:t> </a:t>
                </a:r>
              </a:p>
            </p:txBody>
          </p:sp>
        </mc:Fallback>
      </mc:AlternateContent>
      <p:pic>
        <p:nvPicPr>
          <p:cNvPr id="7" name="Picture Placeholder 6" descr="A scatter chart of the relationship between scales sold and months employed. The horizontal axis is labeled “Months Employed” and ranges from 0 to 120 with tick marks in increments of 20. The vertical axis is labeled “Scales Sold” and ranges from 0 to 450 with tick marks in increments of 50. The plots are distributed uniformly on either side of (0, 140), (70, 380), and (120, 370). A vertical dashed line is at x^(k) = 70. All data are approximate.&#10;">
            <a:extLst>
              <a:ext uri="{FF2B5EF4-FFF2-40B4-BE49-F238E27FC236}">
                <a16:creationId xmlns:a16="http://schemas.microsoft.com/office/drawing/2014/main" id="{1FE0287A-8A20-46A3-2718-F96FD9A896DE}"/>
              </a:ext>
            </a:extLst>
          </p:cNvPr>
          <p:cNvPicPr>
            <a:picLocks noGrp="1" noChangeAspect="1"/>
          </p:cNvPicPr>
          <p:nvPr>
            <p:ph type="pic" sz="quarter" idx="16"/>
          </p:nvPr>
        </p:nvPicPr>
        <p:blipFill rotWithShape="1">
          <a:blip r:embed="rId4"/>
          <a:srcRect t="6" b="6"/>
          <a:stretch/>
        </p:blipFill>
        <p:spPr>
          <a:xfrm>
            <a:off x="5828371" y="2442233"/>
            <a:ext cx="5715000" cy="3419475"/>
          </a:xfrm>
        </p:spPr>
      </p:pic>
    </p:spTree>
    <p:extLst>
      <p:ext uri="{BB962C8B-B14F-4D97-AF65-F5344CB8AC3E}">
        <p14:creationId xmlns:p14="http://schemas.microsoft.com/office/powerpoint/2010/main" val="270888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5630-8A48-BAD5-356C-C94BACE54A6A}"/>
              </a:ext>
            </a:extLst>
          </p:cNvPr>
          <p:cNvSpPr>
            <a:spLocks noGrp="1"/>
          </p:cNvSpPr>
          <p:nvPr>
            <p:ph type="title"/>
          </p:nvPr>
        </p:nvSpPr>
        <p:spPr>
          <a:xfrm>
            <a:off x="773429" y="365125"/>
            <a:ext cx="10645140" cy="672105"/>
          </a:xfrm>
        </p:spPr>
        <p:txBody>
          <a:bodyPr/>
          <a:lstStyle/>
          <a:p>
            <a:r>
              <a:rPr lang="en-US" dirty="0"/>
              <a:t>8.7 Piecewise Regression Output for Reynolds Data</a:t>
            </a:r>
          </a:p>
        </p:txBody>
      </p:sp>
      <p:pic>
        <p:nvPicPr>
          <p:cNvPr id="5" name="Picture Placeholder 4" descr="A screenshot of an Excel sheet is shown. The sheet consists of a data table in rows 2 through 16 and under columns A through D, and a regression output beginning under column F. &#10;For the data table, Column A is labeled knot. Column B is labeled months employed. Column C is labeled knot dummy. Column D is labeled scales sold. The row entries are as follows. Row 2. Knot: 0. Months employed: 41. Knot dummy: 0. Scales sold: 324. Row 3. Knot: 1. Months employed: 106. Knot dummy: 36. Scales sold: 354. Row 4. Knot: 1. Months employed: 76. Knot dummy: 6. Scales sold: 353. Row 5. Knot: 1. Months employed: 100. Knot dummy: 30. Scales sold: 348. Row 6. Knot: 0. Months employed: 22. Knot dummy: 0. Scales sold: 249. Row 7. Knot: 0. Months employed: 12. Knot dummy: 0. Scales sold: 208. Row 8. Knot: 1. Months employed: 85. Knot dummy: 15. Scales sold: 351. Row 9. Knot: 1. Months employed: 111. Knot dummy: 41. Scales sold: 394. Row 10. Knot: 0. Months employed: 40. Knot dummy: 0. Scales sold: 303. Row 11. Knot: 0. Months employed: 51. Knot dummy: 0. Scales sold: 353. Row 12. Knot: 0. Months employed: 0. Knot dummy: 0. Scales sold: 62. Row 13. Knot: 0. Months employed: 12. Knot dummy: 0. Scales sold: 157. Row 14. Knot: 0. Months employed: 6. Knot dummy: 0. Scales sold: 129. Row 15. Knot: 0. Months employed: 56. Knot dummy: 0. Scales sold: 294. Row 16. Knot: 0. Months employed: 19. Knot dummy: 0. Scales sold: 221. &#10;The regression output in column F consists of three tables under summary output. The first table is titled “Regression Statistics” and is in rows 4 through 8 and under columns A and B. The row entries are as follows. Row 4: Multiple R, 0.918413194. Row 5: R Square, 0.843482795. Row 6: Adjusted R Square, 0.840874175. Row 7: Standard Error, 28.36307185. Row 8: Observations, 123. The second table is titled “ANOVA” and is in rows 12 through 14 and under columns A through F. Column B is labeled d f. Column C is labeled S S. Column D is labeled MS. Column E is labeled F. Column F is labeled significance F. The row entries are as follows. Row 12: Regression. df: 2. SS: 520237.8183. MS: 260118.9092. F: 323.3444374. Significance F: 4.71764E negative 49. Row 13: Residual. df: 120. SS: 96535.66134. MS: 804.4638445. Row 14: Total. df: 122. SS: 616773.4797. The third table is in rows 17 through 19 and under columns A through I. Column B is labeled coefficients. Column C is labeled standard error. Column D is labeled t Stat. Column E is labeled p-value. Column F is labeled lower 95 percent . Column G is labeled upper 95 percent . Column H is labeled lower 99.0 percent . Column I is labeled upper 99.0 percent . The row entries are as follows. Row 17: Intercept. Coefficients: 147.4621856. Standard Error: 7.328929534. t Stat: 20.12056262. P-value: 2.92532E negative 40. Lower 95 percent : 132.9514152. Upper 95 percent : 161.972956. Lower 99.0 percent : 128.2792905. Upper 99.0 percent : 166.6450808. Row 18: Months Employed. Coefficients: 3.353930564. Standard Error: 0.15634062. t Stat: 21.45271378. P-value: 7.01772E negative 43. Lower 95 percent : 3.044387018. Upper 95 percent : 3.66347411. Lower 99.0 percent : 2.944721321. Upper 99.0 percent : 3.763139807. Row 19: Knot Dummy *(Months minus 70). Coefficients: Negative 3.660533511. Standard Error: 0.447948243. t Stat: Negative 8.171777807. P-value: 3.54771E negative 13. Lower 95 percent : Negative 4.547439858. Upper 95 percent : Negative 2.773627165. Lower 99.0 percent : Negative 4.833002715. Upper 99.0 percent : Negative 2.488064308. ">
            <a:extLst>
              <a:ext uri="{FF2B5EF4-FFF2-40B4-BE49-F238E27FC236}">
                <a16:creationId xmlns:a16="http://schemas.microsoft.com/office/drawing/2014/main" id="{BFA008F6-F478-D9B3-DAC9-A50D9F67C57E}"/>
              </a:ext>
            </a:extLst>
          </p:cNvPr>
          <p:cNvPicPr>
            <a:picLocks noGrp="1" noChangeAspect="1"/>
          </p:cNvPicPr>
          <p:nvPr>
            <p:ph type="pic" sz="quarter" idx="10"/>
          </p:nvPr>
        </p:nvPicPr>
        <p:blipFill rotWithShape="1">
          <a:blip r:embed="rId2"/>
          <a:srcRect l="13" r="13"/>
          <a:stretch/>
        </p:blipFill>
        <p:spPr>
          <a:xfrm>
            <a:off x="1289225" y="1143000"/>
            <a:ext cx="9613549" cy="4572000"/>
          </a:xfrm>
        </p:spPr>
      </p:pic>
    </p:spTree>
    <p:extLst>
      <p:ext uri="{BB962C8B-B14F-4D97-AF65-F5344CB8AC3E}">
        <p14:creationId xmlns:p14="http://schemas.microsoft.com/office/powerpoint/2010/main" val="3024809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D4B4-EE30-4C50-A2C3-1CBC00F5C273}"/>
              </a:ext>
            </a:extLst>
          </p:cNvPr>
          <p:cNvSpPr>
            <a:spLocks noGrp="1"/>
          </p:cNvSpPr>
          <p:nvPr>
            <p:ph type="title"/>
          </p:nvPr>
        </p:nvSpPr>
        <p:spPr>
          <a:xfrm>
            <a:off x="790874" y="365125"/>
            <a:ext cx="10610224" cy="672105"/>
          </a:xfrm>
        </p:spPr>
        <p:txBody>
          <a:bodyPr/>
          <a:lstStyle/>
          <a:p>
            <a:r>
              <a:rPr lang="en-US" dirty="0"/>
              <a:t>8.8 Variable Selection Procedures</a:t>
            </a:r>
          </a:p>
        </p:txBody>
      </p:sp>
      <p:sp>
        <p:nvSpPr>
          <p:cNvPr id="3" name="Text Placeholder 2">
            <a:extLst>
              <a:ext uri="{FF2B5EF4-FFF2-40B4-BE49-F238E27FC236}">
                <a16:creationId xmlns:a16="http://schemas.microsoft.com/office/drawing/2014/main" id="{0A924D5B-5F9E-D5AA-6985-4E8C08F1DD03}"/>
              </a:ext>
            </a:extLst>
          </p:cNvPr>
          <p:cNvSpPr>
            <a:spLocks noGrp="1"/>
          </p:cNvSpPr>
          <p:nvPr>
            <p:ph type="body" sz="quarter" idx="15"/>
          </p:nvPr>
        </p:nvSpPr>
        <p:spPr>
          <a:xfrm>
            <a:off x="743575" y="1300656"/>
            <a:ext cx="10610223" cy="4453758"/>
          </a:xfrm>
        </p:spPr>
        <p:txBody>
          <a:bodyPr/>
          <a:lstStyle/>
          <a:p>
            <a:pPr>
              <a:spcBef>
                <a:spcPts val="1000"/>
              </a:spcBef>
              <a:spcAft>
                <a:spcPts val="0"/>
              </a:spcAft>
            </a:pPr>
            <a:r>
              <a:rPr lang="en-US" sz="2400" dirty="0"/>
              <a:t>There are four major variable selection procedures we can use to find the best estimated regression equation for a set of independent variables (*see notes):</a:t>
            </a:r>
          </a:p>
          <a:p>
            <a:pPr marL="914400" indent="-457200">
              <a:spcBef>
                <a:spcPts val="1000"/>
              </a:spcBef>
              <a:spcAft>
                <a:spcPts val="0"/>
              </a:spcAft>
              <a:buFont typeface="+mj-lt"/>
              <a:buAutoNum type="arabicPeriod"/>
            </a:pPr>
            <a:r>
              <a:rPr lang="en-US" sz="2400" b="1" dirty="0">
                <a:solidFill>
                  <a:srgbClr val="0070C0"/>
                </a:solidFill>
              </a:rPr>
              <a:t>Stepwise Regression</a:t>
            </a:r>
          </a:p>
          <a:p>
            <a:pPr marL="914400" indent="-457200">
              <a:spcBef>
                <a:spcPts val="1000"/>
              </a:spcBef>
              <a:spcAft>
                <a:spcPts val="0"/>
              </a:spcAft>
              <a:buFont typeface="+mj-lt"/>
              <a:buAutoNum type="arabicPeriod"/>
            </a:pPr>
            <a:r>
              <a:rPr lang="en-US" sz="2400" b="1" dirty="0">
                <a:solidFill>
                  <a:srgbClr val="0070C0"/>
                </a:solidFill>
              </a:rPr>
              <a:t>Forward Selection</a:t>
            </a:r>
          </a:p>
          <a:p>
            <a:pPr marL="914400" indent="-457200">
              <a:spcBef>
                <a:spcPts val="1000"/>
              </a:spcBef>
              <a:spcAft>
                <a:spcPts val="0"/>
              </a:spcAft>
              <a:buFont typeface="+mj-lt"/>
              <a:buAutoNum type="arabicPeriod"/>
            </a:pPr>
            <a:r>
              <a:rPr lang="en-US" sz="2400" b="1" dirty="0">
                <a:solidFill>
                  <a:srgbClr val="0070C0"/>
                </a:solidFill>
              </a:rPr>
              <a:t>Backward Elimination</a:t>
            </a:r>
          </a:p>
          <a:p>
            <a:pPr marL="914400" indent="-457200">
              <a:spcBef>
                <a:spcPts val="1000"/>
              </a:spcBef>
              <a:spcAft>
                <a:spcPts val="0"/>
              </a:spcAft>
              <a:buFont typeface="+mj-lt"/>
              <a:buAutoNum type="arabicPeriod"/>
            </a:pPr>
            <a:r>
              <a:rPr lang="en-US" sz="2400" b="1" dirty="0">
                <a:solidFill>
                  <a:srgbClr val="0070C0"/>
                </a:solidFill>
              </a:rPr>
              <a:t>Best-Subsets Regression</a:t>
            </a:r>
          </a:p>
          <a:p>
            <a:pPr>
              <a:spcBef>
                <a:spcPts val="1000"/>
              </a:spcBef>
              <a:spcAft>
                <a:spcPts val="0"/>
              </a:spcAft>
            </a:pPr>
            <a:r>
              <a:rPr lang="en-US" sz="2400" dirty="0"/>
              <a:t>The first three procedures are Iterative; one independent variable at a time is added or deleted but offers no guarantee that the best model will be found.</a:t>
            </a:r>
          </a:p>
          <a:p>
            <a:pPr>
              <a:spcBef>
                <a:spcPts val="1000"/>
              </a:spcBef>
              <a:spcAft>
                <a:spcPts val="0"/>
              </a:spcAft>
            </a:pPr>
            <a:r>
              <a:rPr lang="en-US" sz="2400" dirty="0"/>
              <a:t>In the fourth procedure, all possible subsets of the independent variables are evaluated.</a:t>
            </a:r>
          </a:p>
          <a:p>
            <a:pPr>
              <a:spcAft>
                <a:spcPts val="0"/>
              </a:spcAft>
            </a:pPr>
            <a:endParaRPr lang="en-US" sz="2400" dirty="0"/>
          </a:p>
        </p:txBody>
      </p:sp>
    </p:spTree>
    <p:extLst>
      <p:ext uri="{BB962C8B-B14F-4D97-AF65-F5344CB8AC3E}">
        <p14:creationId xmlns:p14="http://schemas.microsoft.com/office/powerpoint/2010/main" val="1849095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A8EC-C655-AA64-A0E6-6581EFDF34C1}"/>
              </a:ext>
            </a:extLst>
          </p:cNvPr>
          <p:cNvSpPr>
            <a:spLocks noGrp="1"/>
          </p:cNvSpPr>
          <p:nvPr>
            <p:ph type="title"/>
          </p:nvPr>
        </p:nvSpPr>
        <p:spPr/>
        <p:txBody>
          <a:bodyPr/>
          <a:lstStyle/>
          <a:p>
            <a:r>
              <a:rPr lang="en-US" dirty="0"/>
              <a:t>8.8 Overfitting</a:t>
            </a:r>
          </a:p>
        </p:txBody>
      </p:sp>
      <p:sp>
        <p:nvSpPr>
          <p:cNvPr id="3" name="Text Placeholder 2">
            <a:extLst>
              <a:ext uri="{FF2B5EF4-FFF2-40B4-BE49-F238E27FC236}">
                <a16:creationId xmlns:a16="http://schemas.microsoft.com/office/drawing/2014/main" id="{8F7D7224-3498-AA9F-48A4-F4F1B762577D}"/>
              </a:ext>
            </a:extLst>
          </p:cNvPr>
          <p:cNvSpPr>
            <a:spLocks noGrp="1"/>
          </p:cNvSpPr>
          <p:nvPr>
            <p:ph type="body" sz="quarter" idx="15"/>
          </p:nvPr>
        </p:nvSpPr>
        <p:spPr>
          <a:xfrm>
            <a:off x="743576" y="1159727"/>
            <a:ext cx="10711543" cy="4646341"/>
          </a:xfrm>
        </p:spPr>
        <p:txBody>
          <a:bodyPr/>
          <a:lstStyle/>
          <a:p>
            <a:pPr>
              <a:spcBef>
                <a:spcPts val="600"/>
              </a:spcBef>
            </a:pPr>
            <a:r>
              <a:rPr lang="en-US" sz="2200" b="1" dirty="0">
                <a:solidFill>
                  <a:srgbClr val="0070C0"/>
                </a:solidFill>
              </a:rPr>
              <a:t>Overfitting</a:t>
            </a:r>
            <a:r>
              <a:rPr lang="en-US" sz="2200" dirty="0"/>
              <a:t> generally results from creating an overly complex regression model to explain idiosyncrasies in the sample data.</a:t>
            </a:r>
          </a:p>
          <a:p>
            <a:r>
              <a:rPr lang="en-US" sz="2200" dirty="0"/>
              <a:t>An overfit model will overperform on the sample data used to fit the model and underperform on other data from the population.</a:t>
            </a:r>
          </a:p>
          <a:p>
            <a:r>
              <a:rPr lang="en-US" sz="2200" dirty="0"/>
              <a:t>To avoid overfitting a model:</a:t>
            </a:r>
          </a:p>
          <a:p>
            <a:pPr marL="684213" indent="-342900">
              <a:spcBef>
                <a:spcPts val="600"/>
              </a:spcBef>
              <a:buFont typeface="Arial" panose="020B0604020202020204" pitchFamily="34" charset="0"/>
              <a:buChar char="•"/>
            </a:pPr>
            <a:r>
              <a:rPr lang="en-US" sz="2200" dirty="0"/>
              <a:t>Use only real and meaningful independent variables.</a:t>
            </a:r>
          </a:p>
          <a:p>
            <a:pPr marL="684213" indent="-342900">
              <a:spcBef>
                <a:spcPts val="600"/>
              </a:spcBef>
              <a:buFont typeface="Arial" panose="020B0604020202020204" pitchFamily="34" charset="0"/>
              <a:buChar char="•"/>
            </a:pPr>
            <a:r>
              <a:rPr lang="en-US" sz="2200" dirty="0"/>
              <a:t>Only use complex models when you have reasonable expectations about them.</a:t>
            </a:r>
          </a:p>
          <a:p>
            <a:pPr marL="684213" indent="-342900">
              <a:spcBef>
                <a:spcPts val="600"/>
              </a:spcBef>
              <a:buFont typeface="Arial" panose="020B0604020202020204" pitchFamily="34" charset="0"/>
              <a:buChar char="•"/>
            </a:pPr>
            <a:r>
              <a:rPr lang="en-US" sz="2200" dirty="0"/>
              <a:t>Use variable selection procedures only for guidance.</a:t>
            </a:r>
          </a:p>
          <a:p>
            <a:pPr marL="684213" indent="-342900">
              <a:spcBef>
                <a:spcPts val="600"/>
              </a:spcBef>
              <a:buFont typeface="Arial" panose="020B0604020202020204" pitchFamily="34" charset="0"/>
              <a:buChar char="•"/>
            </a:pPr>
            <a:r>
              <a:rPr lang="en-US" sz="2200" dirty="0"/>
              <a:t>If you have sufficient data, consider </a:t>
            </a:r>
            <a:r>
              <a:rPr lang="en-US" sz="2200" b="1" dirty="0">
                <a:solidFill>
                  <a:srgbClr val="0070C0"/>
                </a:solidFill>
              </a:rPr>
              <a:t>cross-validation</a:t>
            </a:r>
            <a:r>
              <a:rPr lang="en-US" sz="2200" dirty="0"/>
              <a:t>, in which you assess the model on data other than the sample data used to generate the model.</a:t>
            </a:r>
          </a:p>
          <a:p>
            <a:pPr marL="1144588" indent="-342900">
              <a:spcBef>
                <a:spcPts val="600"/>
              </a:spcBef>
              <a:buClr>
                <a:srgbClr val="FF0000"/>
              </a:buClr>
              <a:buFont typeface="Arial" panose="020B0604020202020204" pitchFamily="34" charset="0"/>
              <a:buChar char="•"/>
            </a:pPr>
            <a:r>
              <a:rPr lang="en-US" sz="2200" dirty="0"/>
              <a:t>One example of cross-validation is the </a:t>
            </a:r>
            <a:r>
              <a:rPr lang="en-US" sz="2200" b="1" dirty="0">
                <a:solidFill>
                  <a:srgbClr val="0070C0"/>
                </a:solidFill>
              </a:rPr>
              <a:t>holdout</a:t>
            </a:r>
            <a:r>
              <a:rPr lang="en-US" sz="2200" dirty="0"/>
              <a:t> method, which divides the data set between a training set and a validation set.</a:t>
            </a:r>
          </a:p>
        </p:txBody>
      </p:sp>
    </p:spTree>
    <p:extLst>
      <p:ext uri="{BB962C8B-B14F-4D97-AF65-F5344CB8AC3E}">
        <p14:creationId xmlns:p14="http://schemas.microsoft.com/office/powerpoint/2010/main" val="2338631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0D6AD-AB0C-E9E8-4E14-C355C2BE864C}"/>
              </a:ext>
            </a:extLst>
          </p:cNvPr>
          <p:cNvSpPr>
            <a:spLocks noGrp="1"/>
          </p:cNvSpPr>
          <p:nvPr>
            <p:ph type="title"/>
          </p:nvPr>
        </p:nvSpPr>
        <p:spPr/>
        <p:txBody>
          <a:bodyPr/>
          <a:lstStyle/>
          <a:p>
            <a:r>
              <a:rPr lang="en-US" dirty="0"/>
              <a:t>8.9 Inference and Very Large Samples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AA9A1A1-1399-6789-875F-55D168307445}"/>
                  </a:ext>
                </a:extLst>
              </p:cNvPr>
              <p:cNvSpPr>
                <a:spLocks noGrp="1"/>
              </p:cNvSpPr>
              <p:nvPr>
                <p:ph type="body" sz="quarter" idx="15"/>
              </p:nvPr>
            </p:nvSpPr>
            <p:spPr>
              <a:xfrm>
                <a:off x="743577" y="1248834"/>
                <a:ext cx="3919152" cy="4572000"/>
              </a:xfrm>
            </p:spPr>
            <p:txBody>
              <a:bodyPr/>
              <a:lstStyle/>
              <a:p>
                <a:r>
                  <a:rPr lang="en-US" dirty="0"/>
                  <a:t>Virtually all regression coefficients will be statistically significant if the sample is sufficiently large.</a:t>
                </a:r>
              </a:p>
              <a:p>
                <a:r>
                  <a:rPr lang="en-US" dirty="0" err="1"/>
                  <a:t>DATAfile</a:t>
                </a:r>
                <a:r>
                  <a:rPr lang="en-US" dirty="0"/>
                  <a:t>: </a:t>
                </a:r>
                <a:r>
                  <a:rPr lang="en-US" i="1" dirty="0" err="1"/>
                  <a:t>largecredit</a:t>
                </a:r>
                <a:endParaRPr lang="en-US" i="1" dirty="0"/>
              </a:p>
              <a:p>
                <a:r>
                  <a:rPr lang="en-US" dirty="0"/>
                  <a:t>The regression output to the right shows a modest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for a data set with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=3,000</m:t>
                    </m:r>
                  </m:oMath>
                </a14:m>
                <a:r>
                  <a:rPr lang="en-US" dirty="0"/>
                  <a:t>.</a:t>
                </a:r>
              </a:p>
              <a:p>
                <a:r>
                  <a:rPr lang="en-US" dirty="0"/>
                  <a:t>All the regression coefficients are significant.</a:t>
                </a:r>
              </a:p>
              <a:p>
                <a:r>
                  <a:rPr lang="en-US" dirty="0"/>
                  <a:t>See notes for details.</a:t>
                </a:r>
              </a:p>
            </p:txBody>
          </p:sp>
        </mc:Choice>
        <mc:Fallback xmlns="">
          <p:sp>
            <p:nvSpPr>
              <p:cNvPr id="3" name="Text Placeholder 2">
                <a:extLst>
                  <a:ext uri="{FF2B5EF4-FFF2-40B4-BE49-F238E27FC236}">
                    <a16:creationId xmlns:a16="http://schemas.microsoft.com/office/drawing/2014/main" id="{8AA9A1A1-1399-6789-875F-55D168307445}"/>
                  </a:ext>
                </a:extLst>
              </p:cNvPr>
              <p:cNvSpPr>
                <a:spLocks noGrp="1" noRot="1" noChangeAspect="1" noMove="1" noResize="1" noEditPoints="1" noAdjustHandles="1" noChangeArrowheads="1" noChangeShapeType="1" noTextEdit="1"/>
              </p:cNvSpPr>
              <p:nvPr>
                <p:ph type="body" sz="quarter" idx="15"/>
              </p:nvPr>
            </p:nvSpPr>
            <p:spPr>
              <a:xfrm>
                <a:off x="743577" y="1248834"/>
                <a:ext cx="3919152" cy="4572000"/>
              </a:xfrm>
              <a:blipFill>
                <a:blip r:embed="rId3"/>
                <a:stretch>
                  <a:fillRect l="-4821" t="-2000" r="-4044"/>
                </a:stretch>
              </a:blipFill>
            </p:spPr>
            <p:txBody>
              <a:bodyPr/>
              <a:lstStyle/>
              <a:p>
                <a:r>
                  <a:rPr lang="en-US">
                    <a:noFill/>
                  </a:rPr>
                  <a:t> </a:t>
                </a:r>
              </a:p>
            </p:txBody>
          </p:sp>
        </mc:Fallback>
      </mc:AlternateContent>
      <p:pic>
        <p:nvPicPr>
          <p:cNvPr id="6" name="Picture Placeholder 5" descr="A screenshot of an Excel sheet shows regression output for credit card company example after adding the number of hours per week spent watching television. It includes three tables under summary output. The first table lists the regression statistics. The data are as follows: multiple R, 0.603724482; R square, 0.36448325; adjusted R square, 0.36363448; standard error, 4830.393498; and observations, 3000. The data for the second table, ANOVA are listed under the column headers: d f, S S, M S, F, and Significance F. Regression: 4, 40078588918, 10019647230, 429.4250838, and 8.3277E-293. Residual: 2995, 69881440529, 23332701.35, blank, and blank. Tota1: 2999, 1.0996E+11, blank, blank, and blank. The data for the third table are listed under the column headers: coefficients, standard error, t stat, P-value, lower 95 percent, upper 95 percent, lower 99.0 percent, and upper 99.0 percent. Intercept: 1712.552073, 371.7837807, 4.606311953, 4.26973E-06, 983.5746542, 2441.529492, 754.2898349, and 2670.814311. Annual income (1000 dollars): 121.6120724, 3.164453912, 38.43066631, 4.943E-263, 115.4073492, 127.8167955, 113.4557814, and 129.7683633. Household size: 531.513362, 42.82435656, 12.40446803, 1.71315E-34, 447.2452317, 615.1814922, 420.8347874, and 641.5919365. Years of post-high school education: negative 539.8345703, 58.57519443, negative 9.216095235, 5.64208E-20, negative 654.6862563, negative 424.9828843, negative 690.8104864, and negative 338.8586541. Hours per week watching television: 12.55178379, 5.109759992, 2.456433142, 0.014088759, 2.532789303, 22.57077828, negative 0.618478873, and 25.72204645.&#10;">
            <a:extLst>
              <a:ext uri="{FF2B5EF4-FFF2-40B4-BE49-F238E27FC236}">
                <a16:creationId xmlns:a16="http://schemas.microsoft.com/office/drawing/2014/main" id="{4B55EE5E-D9A9-0E77-0401-AF85A209E0E9}"/>
              </a:ext>
            </a:extLst>
          </p:cNvPr>
          <p:cNvPicPr>
            <a:picLocks noGrp="1" noChangeAspect="1"/>
          </p:cNvPicPr>
          <p:nvPr>
            <p:ph type="pic" sz="quarter" idx="16"/>
          </p:nvPr>
        </p:nvPicPr>
        <p:blipFill rotWithShape="1">
          <a:blip r:embed="rId4"/>
          <a:srcRect/>
          <a:stretch/>
        </p:blipFill>
        <p:spPr>
          <a:xfrm>
            <a:off x="4757352" y="1248834"/>
            <a:ext cx="6691071" cy="4572000"/>
          </a:xfrm>
        </p:spPr>
      </p:pic>
    </p:spTree>
    <p:extLst>
      <p:ext uri="{BB962C8B-B14F-4D97-AF65-F5344CB8AC3E}">
        <p14:creationId xmlns:p14="http://schemas.microsoft.com/office/powerpoint/2010/main" val="2058791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D43-81E4-46F5-AE8D-9359D62E2A6B}"/>
              </a:ext>
            </a:extLst>
          </p:cNvPr>
          <p:cNvSpPr>
            <a:spLocks noGrp="1"/>
          </p:cNvSpPr>
          <p:nvPr>
            <p:ph type="title"/>
          </p:nvPr>
        </p:nvSpPr>
        <p:spPr/>
        <p:txBody>
          <a:bodyPr/>
          <a:lstStyle/>
          <a:p>
            <a:r>
              <a:rPr lang="en-US" dirty="0"/>
              <a:t>8.9 Model Selection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4178CC-8DCE-FF03-E7E2-0BAFAA59755D}"/>
                  </a:ext>
                </a:extLst>
              </p:cNvPr>
              <p:cNvSpPr>
                <a:spLocks noGrp="1"/>
              </p:cNvSpPr>
              <p:nvPr>
                <p:ph type="body" sz="quarter" idx="15"/>
              </p:nvPr>
            </p:nvSpPr>
            <p:spPr>
              <a:xfrm>
                <a:off x="740228" y="1131757"/>
                <a:ext cx="10711543" cy="4594486"/>
              </a:xfrm>
            </p:spPr>
            <p:txBody>
              <a:bodyPr/>
              <a:lstStyle/>
              <a:p>
                <a:r>
                  <a:rPr lang="en-US" dirty="0"/>
                  <a:t>When dealing with large samples, it is often difficult to discern the most appropriate model.</a:t>
                </a:r>
              </a:p>
              <a:p>
                <a:pPr marL="688975" indent="-342900">
                  <a:buFont typeface="Arial" panose="020B0604020202020204" pitchFamily="34" charset="0"/>
                  <a:buChar char="•"/>
                </a:pPr>
                <a:r>
                  <a:rPr lang="en-US" dirty="0"/>
                  <a:t>If developing a regression model for explanatory purposes, the practical significance of the estimated regression coefficients should be considered when interpreting the model and considering which variables to keep.</a:t>
                </a:r>
              </a:p>
              <a:p>
                <a:pPr marL="688975" indent="-342900">
                  <a:buFont typeface="Arial" panose="020B0604020202020204" pitchFamily="34" charset="0"/>
                  <a:buChar char="•"/>
                </a:pPr>
                <a:r>
                  <a:rPr lang="en-US" dirty="0"/>
                  <a:t>If developing a regression model to make future predictions, selecting the independent variables to include in the model should be based on the predictive accuracy of observations that have not been used to train it.</a:t>
                </a:r>
              </a:p>
              <a:p>
                <a:r>
                  <a:rPr lang="en-US" dirty="0"/>
                  <a:t>For example, the credit card data set could be split into two data sets:</a:t>
                </a:r>
              </a:p>
              <a:p>
                <a:pPr marL="1146175" indent="-457200">
                  <a:spcBef>
                    <a:spcPts val="600"/>
                  </a:spcBef>
                  <a:buFont typeface="+mj-lt"/>
                  <a:buAutoNum type="arabicPeriod"/>
                </a:pPr>
                <a:r>
                  <a:rPr lang="en-US" dirty="0"/>
                  <a:t>a training data set with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=2,000</m:t>
                    </m:r>
                  </m:oMath>
                </a14:m>
                <a:r>
                  <a:rPr lang="en-US" dirty="0"/>
                  <a:t>, and</a:t>
                </a:r>
              </a:p>
              <a:p>
                <a:pPr marL="1146175" indent="-457200">
                  <a:spcBef>
                    <a:spcPts val="600"/>
                  </a:spcBef>
                  <a:buFont typeface="+mj-lt"/>
                  <a:buAutoNum type="arabicPeriod"/>
                </a:pPr>
                <a:r>
                  <a:rPr lang="en-US" dirty="0"/>
                  <a:t>a validation data set with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=1,000</m:t>
                    </m:r>
                  </m:oMath>
                </a14:m>
                <a:r>
                  <a:rPr lang="en-US" dirty="0"/>
                  <a:t>.</a:t>
                </a:r>
              </a:p>
            </p:txBody>
          </p:sp>
        </mc:Choice>
        <mc:Fallback xmlns="">
          <p:sp>
            <p:nvSpPr>
              <p:cNvPr id="3" name="Text Placeholder 2">
                <a:extLst>
                  <a:ext uri="{FF2B5EF4-FFF2-40B4-BE49-F238E27FC236}">
                    <a16:creationId xmlns:a16="http://schemas.microsoft.com/office/drawing/2014/main" id="{304178CC-8DCE-FF03-E7E2-0BAFAA59755D}"/>
                  </a:ext>
                </a:extLst>
              </p:cNvPr>
              <p:cNvSpPr>
                <a:spLocks noGrp="1" noRot="1" noChangeAspect="1" noMove="1" noResize="1" noEditPoints="1" noAdjustHandles="1" noChangeArrowheads="1" noChangeShapeType="1" noTextEdit="1"/>
              </p:cNvSpPr>
              <p:nvPr>
                <p:ph type="body" sz="quarter" idx="15"/>
              </p:nvPr>
            </p:nvSpPr>
            <p:spPr>
              <a:xfrm>
                <a:off x="740228" y="1131757"/>
                <a:ext cx="10711543" cy="4594486"/>
              </a:xfrm>
              <a:blipFill>
                <a:blip r:embed="rId2"/>
                <a:stretch>
                  <a:fillRect l="-1706" t="-1992" r="-1820" b="-3320"/>
                </a:stretch>
              </a:blipFill>
            </p:spPr>
            <p:txBody>
              <a:bodyPr/>
              <a:lstStyle/>
              <a:p>
                <a:r>
                  <a:rPr lang="en-US">
                    <a:noFill/>
                  </a:rPr>
                  <a:t> </a:t>
                </a:r>
              </a:p>
            </p:txBody>
          </p:sp>
        </mc:Fallback>
      </mc:AlternateContent>
    </p:spTree>
    <p:extLst>
      <p:ext uri="{BB962C8B-B14F-4D97-AF65-F5344CB8AC3E}">
        <p14:creationId xmlns:p14="http://schemas.microsoft.com/office/powerpoint/2010/main" val="119674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6ABA-65E0-705B-C268-40D8407EC3DF}"/>
              </a:ext>
            </a:extLst>
          </p:cNvPr>
          <p:cNvSpPr>
            <a:spLocks noGrp="1"/>
          </p:cNvSpPr>
          <p:nvPr>
            <p:ph type="title"/>
          </p:nvPr>
        </p:nvSpPr>
        <p:spPr/>
        <p:txBody>
          <a:bodyPr/>
          <a:lstStyle/>
          <a:p>
            <a:r>
              <a:rPr lang="en-US" dirty="0"/>
              <a:t>8.10 Prediction with 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E3139B-7ACB-8435-141C-6F0522D0401D}"/>
                  </a:ext>
                </a:extLst>
              </p:cNvPr>
              <p:cNvSpPr>
                <a:spLocks noGrp="1"/>
              </p:cNvSpPr>
              <p:nvPr>
                <p:ph type="body" sz="quarter" idx="15"/>
              </p:nvPr>
            </p:nvSpPr>
            <p:spPr>
              <a:xfrm>
                <a:off x="743576" y="1165485"/>
                <a:ext cx="10711543" cy="4527030"/>
              </a:xfrm>
            </p:spPr>
            <p:txBody>
              <a:bodyPr/>
              <a:lstStyle/>
              <a:p>
                <a:pPr>
                  <a:spcBef>
                    <a:spcPts val="600"/>
                  </a:spcBef>
                </a:pPr>
                <a:r>
                  <a:rPr lang="en-US" dirty="0"/>
                  <a:t>In addition to the point estimate, there are two types of interval estimates associated with the regression equation:</a:t>
                </a:r>
              </a:p>
              <a:p>
                <a:pPr marL="914400" indent="-342900">
                  <a:spcBef>
                    <a:spcPts val="600"/>
                  </a:spcBef>
                  <a:spcAft>
                    <a:spcPts val="600"/>
                  </a:spcAft>
                  <a:buFont typeface="Arial" panose="020B0604020202020204" pitchFamily="34" charset="0"/>
                  <a:buChar char="•"/>
                </a:pPr>
                <a:r>
                  <a:rPr lang="en-US" dirty="0"/>
                  <a:t>A confidence interval is an interval estimate of the mean </a:t>
                </a:r>
                <a14:m>
                  <m:oMath xmlns:m="http://schemas.openxmlformats.org/officeDocument/2006/math">
                    <m:r>
                      <a:rPr lang="en-US" i="1" dirty="0" smtClean="0">
                        <a:latin typeface="Cambria Math" panose="02040503050406030204" pitchFamily="18" charset="0"/>
                      </a:rPr>
                      <m:t>𝑦</m:t>
                    </m:r>
                  </m:oMath>
                </a14:m>
                <a:r>
                  <a:rPr lang="en-US" dirty="0"/>
                  <a:t> value given values of the independent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𝑞</m:t>
                        </m:r>
                      </m:sub>
                    </m:sSub>
                  </m:oMath>
                </a14:m>
                <a:r>
                  <a:rPr lang="en-US" dirty="0"/>
                  <a:t>.</a:t>
                </a:r>
              </a:p>
              <a:p>
                <a:pPr marL="914400">
                  <a:spcBef>
                    <a:spcPts val="600"/>
                  </a:spcBef>
                </a:pPr>
                <a14:m>
                  <m:oMathPara xmlns:m="http://schemas.openxmlformats.org/officeDocument/2006/math">
                    <m:oMathParaPr>
                      <m:jc m:val="left"/>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𝒕</m:t>
                          </m:r>
                        </m:e>
                        <m:sub>
                          <m:f>
                            <m:fPr>
                              <m:type m:val="lin"/>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𝜶</m:t>
                              </m:r>
                            </m:num>
                            <m:den>
                              <m:r>
                                <a:rPr lang="en-US" b="1" i="1" smtClean="0">
                                  <a:latin typeface="Cambria Math" panose="02040503050406030204" pitchFamily="18" charset="0"/>
                                  <a:ea typeface="Cambria Math" panose="02040503050406030204" pitchFamily="18" charset="0"/>
                                </a:rPr>
                                <m:t>𝟐</m:t>
                              </m:r>
                            </m:den>
                          </m:f>
                        </m:sub>
                      </m:s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acc>
                            <m:accPr>
                              <m:chr m:val="̂"/>
                              <m:ctrlPr>
                                <a:rPr lang="en-US" b="1" i="1">
                                  <a:latin typeface="Cambria Math" panose="02040503050406030204" pitchFamily="18" charset="0"/>
                                </a:rPr>
                              </m:ctrlPr>
                            </m:accPr>
                            <m:e>
                              <m:r>
                                <a:rPr lang="en-US" b="1" i="1">
                                  <a:latin typeface="Cambria Math" panose="02040503050406030204" pitchFamily="18" charset="0"/>
                                </a:rPr>
                                <m:t>𝒚</m:t>
                              </m:r>
                            </m:e>
                          </m:acc>
                        </m:sub>
                      </m:sSub>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Arial" panose="020B0604020202020204" pitchFamily="34" charset="0"/>
                          <a:ea typeface="Cambria Math" panose="02040503050406030204" pitchFamily="18" charset="0"/>
                          <a:cs typeface="Arial" panose="020B0604020202020204" pitchFamily="34" charset="0"/>
                        </a:rPr>
                        <m:t>where</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r>
                        <a:rPr lang="en-US" b="0" i="1" smtClean="0">
                          <a:latin typeface="Cambria Math" panose="02040503050406030204" pitchFamily="18" charset="0"/>
                        </a:rPr>
                        <m:t> </m:t>
                      </m:r>
                      <m:r>
                        <m:rPr>
                          <m:nor/>
                        </m:rPr>
                        <a:rPr lang="en-US" b="0" i="0" smtClean="0">
                          <a:latin typeface="Arial" panose="020B0604020202020204" pitchFamily="34" charset="0"/>
                          <a:cs typeface="Arial" panose="020B0604020202020204" pitchFamily="34" charset="0"/>
                        </a:rPr>
                        <m:t>is</m:t>
                      </m:r>
                      <m:r>
                        <m:rPr>
                          <m:nor/>
                        </m:rPr>
                        <a:rPr lang="en-US" b="0" i="0" smtClean="0">
                          <a:latin typeface="Arial" panose="020B0604020202020204" pitchFamily="34" charset="0"/>
                          <a:cs typeface="Arial" panose="020B0604020202020204" pitchFamily="34" charset="0"/>
                        </a:rPr>
                        <m:t> </m:t>
                      </m:r>
                      <m:r>
                        <m:rPr>
                          <m:nor/>
                        </m:rPr>
                        <a:rPr lang="en-US" b="0" i="0" smtClean="0">
                          <a:latin typeface="Arial" panose="020B0604020202020204" pitchFamily="34" charset="0"/>
                          <a:cs typeface="Arial" panose="020B0604020202020204" pitchFamily="34" charset="0"/>
                        </a:rPr>
                        <m:t>the</m:t>
                      </m:r>
                      <m:r>
                        <m:rPr>
                          <m:nor/>
                        </m:rPr>
                        <a:rPr lang="en-US" b="0" i="0" smtClean="0">
                          <a:latin typeface="Arial" panose="020B0604020202020204" pitchFamily="34" charset="0"/>
                          <a:cs typeface="Arial" panose="020B0604020202020204" pitchFamily="34" charset="0"/>
                        </a:rPr>
                        <m:t> </m:t>
                      </m:r>
                      <m:r>
                        <m:rPr>
                          <m:nor/>
                        </m:rPr>
                        <a:rPr lang="en-US" b="0" i="0" smtClean="0">
                          <a:latin typeface="Arial" panose="020B0604020202020204" pitchFamily="34" charset="0"/>
                          <a:cs typeface="Arial" panose="020B0604020202020204" pitchFamily="34" charset="0"/>
                        </a:rPr>
                        <m:t>estimated</m:t>
                      </m:r>
                      <m:r>
                        <m:rPr>
                          <m:nor/>
                        </m:rPr>
                        <a:rPr lang="en-US" b="0" i="0" smtClean="0">
                          <a:latin typeface="Arial" panose="020B0604020202020204" pitchFamily="34" charset="0"/>
                          <a:cs typeface="Arial" panose="020B0604020202020204" pitchFamily="34" charset="0"/>
                        </a:rPr>
                        <m:t> </m:t>
                      </m:r>
                      <m:r>
                        <m:rPr>
                          <m:nor/>
                        </m:rPr>
                        <a:rPr lang="en-US" b="0" i="0" smtClean="0">
                          <a:latin typeface="Arial" panose="020B0604020202020204" pitchFamily="34" charset="0"/>
                          <a:cs typeface="Arial" panose="020B0604020202020204" pitchFamily="34" charset="0"/>
                        </a:rPr>
                        <m:t>standard</m:t>
                      </m:r>
                      <m:r>
                        <m:rPr>
                          <m:nor/>
                        </m:rPr>
                        <a:rPr lang="en-US" b="0" i="0" smtClean="0">
                          <a:latin typeface="Arial" panose="020B0604020202020204" pitchFamily="34" charset="0"/>
                          <a:cs typeface="Arial" panose="020B0604020202020204" pitchFamily="34" charset="0"/>
                        </a:rPr>
                        <m:t> </m:t>
                      </m:r>
                      <m:r>
                        <m:rPr>
                          <m:nor/>
                        </m:rPr>
                        <a:rPr lang="en-US" b="0" i="0" smtClean="0">
                          <a:latin typeface="Arial" panose="020B0604020202020204" pitchFamily="34" charset="0"/>
                          <a:cs typeface="Arial" panose="020B0604020202020204" pitchFamily="34" charset="0"/>
                        </a:rPr>
                        <m:t>deviation</m:t>
                      </m:r>
                      <m:r>
                        <m:rPr>
                          <m:nor/>
                        </m:rPr>
                        <a:rPr lang="en-US" b="0" i="0" smtClean="0">
                          <a:latin typeface="Arial" panose="020B0604020202020204" pitchFamily="34" charset="0"/>
                          <a:cs typeface="Arial" panose="020B0604020202020204" pitchFamily="34" charset="0"/>
                        </a:rPr>
                        <m:t> </m:t>
                      </m:r>
                      <m:r>
                        <m:rPr>
                          <m:nor/>
                        </m:rPr>
                        <a:rPr lang="en-US" b="0" i="0" smtClean="0">
                          <a:latin typeface="Arial" panose="020B0604020202020204" pitchFamily="34" charset="0"/>
                          <a:cs typeface="Arial" panose="020B0604020202020204" pitchFamily="34" charset="0"/>
                        </a:rPr>
                        <m:t>of</m:t>
                      </m:r>
                      <m:r>
                        <m:rPr>
                          <m:nor/>
                        </m:rPr>
                        <a:rPr lang="en-US" b="0" i="0" smtClean="0">
                          <a:latin typeface="Arial" panose="020B0604020202020204" pitchFamily="34" charset="0"/>
                          <a:cs typeface="Arial" panose="020B0604020202020204" pitchFamily="34"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𝑦</m:t>
                          </m:r>
                        </m:e>
                      </m:acc>
                    </m:oMath>
                  </m:oMathPara>
                </a14:m>
                <a:endParaRPr lang="en-US" dirty="0"/>
              </a:p>
              <a:p>
                <a:pPr marL="914400" indent="-342900">
                  <a:spcBef>
                    <a:spcPts val="600"/>
                  </a:spcBef>
                  <a:spcAft>
                    <a:spcPts val="600"/>
                  </a:spcAft>
                  <a:buFont typeface="Arial" panose="020B0604020202020204" pitchFamily="34" charset="0"/>
                  <a:buChar char="•"/>
                </a:pPr>
                <a:r>
                  <a:rPr lang="en-US" dirty="0"/>
                  <a:t>A prediction interval is an interval estimate of an individual </a:t>
                </a:r>
                <a14:m>
                  <m:oMath xmlns:m="http://schemas.openxmlformats.org/officeDocument/2006/math">
                    <m:r>
                      <a:rPr lang="en-US" i="1" dirty="0" smtClean="0">
                        <a:latin typeface="Cambria Math" panose="02040503050406030204" pitchFamily="18" charset="0"/>
                      </a:rPr>
                      <m:t>𝑦</m:t>
                    </m:r>
                  </m:oMath>
                </a14:m>
                <a:r>
                  <a:rPr lang="en-US" dirty="0"/>
                  <a:t> value given values of the independent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𝑞</m:t>
                        </m:r>
                      </m:sub>
                    </m:sSub>
                  </m:oMath>
                </a14:m>
                <a:r>
                  <a:rPr lang="en-US" dirty="0"/>
                  <a:t>.</a:t>
                </a:r>
              </a:p>
              <a:p>
                <a:pPr marL="914400">
                  <a:spcBef>
                    <a:spcPts val="600"/>
                  </a:spcBef>
                </a:pPr>
                <a14:m>
                  <m:oMathPara xmlns:m="http://schemas.openxmlformats.org/officeDocument/2006/math">
                    <m:oMathParaPr>
                      <m:jc m:val="left"/>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𝒕</m:t>
                          </m:r>
                        </m:e>
                        <m:sub>
                          <m:f>
                            <m:fPr>
                              <m:type m:val="lin"/>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𝜶</m:t>
                              </m:r>
                            </m:num>
                            <m:den>
                              <m:r>
                                <a:rPr lang="en-US" b="1" i="1" smtClean="0">
                                  <a:latin typeface="Cambria Math" panose="02040503050406030204" pitchFamily="18" charset="0"/>
                                  <a:ea typeface="Cambria Math" panose="02040503050406030204" pitchFamily="18" charset="0"/>
                                </a:rPr>
                                <m:t>𝟐</m:t>
                              </m:r>
                            </m:den>
                          </m:f>
                        </m:sub>
                      </m:sSub>
                      <m:rad>
                        <m:radPr>
                          <m:degHide m:val="on"/>
                          <m:ctrlPr>
                            <a:rPr lang="en-US" b="1" i="1" smtClean="0">
                              <a:latin typeface="Cambria Math" panose="02040503050406030204" pitchFamily="18" charset="0"/>
                              <a:ea typeface="Cambria Math" panose="02040503050406030204" pitchFamily="18" charset="0"/>
                            </a:rPr>
                          </m:ctrlPr>
                        </m:radPr>
                        <m:deg/>
                        <m:e>
                          <m:sSubSup>
                            <m:sSubSupPr>
                              <m:ctrlPr>
                                <a:rPr lang="en-US" b="1"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𝒔</m:t>
                              </m:r>
                            </m:e>
                            <m:sub>
                              <m:acc>
                                <m:accPr>
                                  <m:chr m:val="̂"/>
                                  <m:ctrlPr>
                                    <a:rPr lang="en-US" b="1" i="1">
                                      <a:latin typeface="Cambria Math" panose="02040503050406030204" pitchFamily="18" charset="0"/>
                                    </a:rPr>
                                  </m:ctrlPr>
                                </m:accPr>
                                <m:e>
                                  <m:r>
                                    <a:rPr lang="en-US" b="1" i="1">
                                      <a:latin typeface="Cambria Math" panose="02040503050406030204" pitchFamily="18" charset="0"/>
                                    </a:rPr>
                                    <m:t>𝒚</m:t>
                                  </m:r>
                                </m:e>
                              </m:acc>
                            </m:sub>
                            <m:sup>
                              <m:r>
                                <a:rPr lang="en-US" b="1" i="1" smtClean="0">
                                  <a:latin typeface="Cambria Math" panose="02040503050406030204" pitchFamily="18" charset="0"/>
                                  <a:ea typeface="Cambria Math" panose="02040503050406030204" pitchFamily="18" charset="0"/>
                                </a:rPr>
                                <m:t>𝟐</m:t>
                              </m:r>
                            </m:sup>
                          </m:sSubSup>
                          <m:r>
                            <a:rPr lang="en-US" b="1" i="1" smtClean="0">
                              <a:latin typeface="Cambria Math" panose="02040503050406030204" pitchFamily="18" charset="0"/>
                              <a:ea typeface="Cambria Math" panose="02040503050406030204" pitchFamily="18" charset="0"/>
                            </a:rPr>
                            <m:t>+</m:t>
                          </m:r>
                          <m:f>
                            <m:fPr>
                              <m:type m:val="lin"/>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𝑺𝑺𝑬</m:t>
                              </m:r>
                            </m:num>
                            <m:den>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𝒏</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𝒑</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e>
                              </m:d>
                            </m:den>
                          </m:f>
                        </m:e>
                      </m:rad>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 </m:t>
                      </m:r>
                      <m:r>
                        <m:rPr>
                          <m:nor/>
                        </m:rPr>
                        <a:rPr lang="en-US">
                          <a:latin typeface="Arial" panose="020B0604020202020204" pitchFamily="34" charset="0"/>
                          <a:ea typeface="Cambria Math" panose="02040503050406030204" pitchFamily="18" charset="0"/>
                          <a:cs typeface="Arial" panose="020B0604020202020204" pitchFamily="34" charset="0"/>
                        </a:rPr>
                        <m:t>where</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sSubSup>
                        <m:sSub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b="0" i="1" smtClean="0">
                              <a:latin typeface="Cambria Math" panose="02040503050406030204" pitchFamily="18" charset="0"/>
                              <a:ea typeface="Cambria Math" panose="02040503050406030204" pitchFamily="18" charset="0"/>
                              <a:cs typeface="Arial" panose="020B0604020202020204" pitchFamily="34" charset="0"/>
                            </a:rPr>
                            <m:t>𝑠</m:t>
                          </m:r>
                        </m:e>
                        <m:sub>
                          <m:acc>
                            <m:acc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accPr>
                            <m:e>
                              <m:r>
                                <a:rPr lang="en-US" b="0" i="1" smtClean="0">
                                  <a:latin typeface="Cambria Math" panose="02040503050406030204" pitchFamily="18" charset="0"/>
                                  <a:ea typeface="Cambria Math" panose="02040503050406030204" pitchFamily="18" charset="0"/>
                                  <a:cs typeface="Arial" panose="020B0604020202020204" pitchFamily="34" charset="0"/>
                                </a:rPr>
                                <m:t>𝑦</m:t>
                              </m:r>
                            </m:e>
                          </m:acc>
                        </m:sub>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bSup>
                      <m:r>
                        <m:rPr>
                          <m:nor/>
                        </m:rPr>
                        <a:rPr lang="en-US" smtClean="0">
                          <a:latin typeface="Arial" panose="020B0604020202020204" pitchFamily="34" charset="0"/>
                          <a:ea typeface="Cambria Math" panose="02040503050406030204" pitchFamily="18" charset="0"/>
                          <a:cs typeface="Arial" panose="020B0604020202020204" pitchFamily="34" charset="0"/>
                        </a:rPr>
                        <m:t> </m:t>
                      </m:r>
                      <m:r>
                        <m:rPr>
                          <m:nor/>
                        </m:rPr>
                        <a:rPr lang="en-US">
                          <a:latin typeface="Arial" panose="020B0604020202020204" pitchFamily="34" charset="0"/>
                          <a:cs typeface="Arial" panose="020B0604020202020204" pitchFamily="34" charset="0"/>
                        </a:rPr>
                        <m:t>is</m:t>
                      </m:r>
                      <m:r>
                        <m:rPr>
                          <m:nor/>
                        </m:rPr>
                        <a:rPr lang="en-US">
                          <a:latin typeface="Arial" panose="020B0604020202020204" pitchFamily="34" charset="0"/>
                          <a:cs typeface="Arial" panose="020B0604020202020204" pitchFamily="34" charset="0"/>
                        </a:rPr>
                        <m:t> </m:t>
                      </m:r>
                      <m:r>
                        <m:rPr>
                          <m:nor/>
                        </m:rPr>
                        <a:rPr lang="en-US">
                          <a:latin typeface="Arial" panose="020B0604020202020204" pitchFamily="34" charset="0"/>
                          <a:cs typeface="Arial" panose="020B0604020202020204" pitchFamily="34" charset="0"/>
                        </a:rPr>
                        <m:t>the</m:t>
                      </m:r>
                      <m:r>
                        <m:rPr>
                          <m:nor/>
                        </m:rPr>
                        <a:rPr lang="en-US">
                          <a:latin typeface="Arial" panose="020B0604020202020204" pitchFamily="34" charset="0"/>
                          <a:cs typeface="Arial" panose="020B0604020202020204" pitchFamily="34" charset="0"/>
                        </a:rPr>
                        <m:t> </m:t>
                      </m:r>
                      <m:r>
                        <m:rPr>
                          <m:nor/>
                        </m:rPr>
                        <a:rPr lang="en-US">
                          <a:latin typeface="Arial" panose="020B0604020202020204" pitchFamily="34" charset="0"/>
                          <a:cs typeface="Arial" panose="020B0604020202020204" pitchFamily="34" charset="0"/>
                        </a:rPr>
                        <m:t>estimated</m:t>
                      </m:r>
                      <m:r>
                        <m:rPr>
                          <m:nor/>
                        </m:rPr>
                        <a:rPr lang="en-US">
                          <a:latin typeface="Arial" panose="020B0604020202020204" pitchFamily="34" charset="0"/>
                          <a:cs typeface="Arial" panose="020B0604020202020204" pitchFamily="34" charset="0"/>
                        </a:rPr>
                        <m:t> </m:t>
                      </m:r>
                      <m:r>
                        <m:rPr>
                          <m:nor/>
                        </m:rPr>
                        <a:rPr lang="en-US" b="0" i="0" smtClean="0">
                          <a:latin typeface="Arial" panose="020B0604020202020204" pitchFamily="34" charset="0"/>
                          <a:cs typeface="Arial" panose="020B0604020202020204" pitchFamily="34" charset="0"/>
                        </a:rPr>
                        <m:t>variance</m:t>
                      </m:r>
                      <m:r>
                        <m:rPr>
                          <m:nor/>
                        </m:rPr>
                        <a:rPr lang="en-US" b="0" i="0" smtClean="0">
                          <a:latin typeface="Arial" panose="020B0604020202020204" pitchFamily="34" charset="0"/>
                          <a:cs typeface="Arial" panose="020B0604020202020204" pitchFamily="34" charset="0"/>
                        </a:rPr>
                        <m:t> </m:t>
                      </m:r>
                      <m:r>
                        <m:rPr>
                          <m:nor/>
                        </m:rPr>
                        <a:rPr lang="en-US">
                          <a:latin typeface="Arial" panose="020B0604020202020204" pitchFamily="34" charset="0"/>
                          <a:cs typeface="Arial" panose="020B0604020202020204" pitchFamily="34" charset="0"/>
                        </a:rPr>
                        <m:t>of</m:t>
                      </m:r>
                      <m:r>
                        <m:rPr>
                          <m:nor/>
                        </m:rPr>
                        <a:rPr lang="en-US">
                          <a:latin typeface="Arial" panose="020B0604020202020204" pitchFamily="34" charset="0"/>
                          <a:cs typeface="Arial" panose="020B0604020202020204" pitchFamily="34"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𝑦</m:t>
                          </m:r>
                        </m:e>
                      </m:acc>
                    </m:oMath>
                  </m:oMathPara>
                </a14:m>
                <a:endParaRPr lang="en-US" dirty="0"/>
              </a:p>
              <a:p>
                <a:pPr>
                  <a:spcBef>
                    <a:spcPts val="600"/>
                  </a:spcBef>
                </a:pPr>
                <a:r>
                  <a:rPr lang="en-US" dirty="0"/>
                  <a:t>The calculation of the confidence and prediction intervals use matrix algebra and requires the use of specialized statistical software.</a:t>
                </a:r>
              </a:p>
            </p:txBody>
          </p:sp>
        </mc:Choice>
        <mc:Fallback xmlns="">
          <p:sp>
            <p:nvSpPr>
              <p:cNvPr id="3" name="Text Placeholder 2">
                <a:extLst>
                  <a:ext uri="{FF2B5EF4-FFF2-40B4-BE49-F238E27FC236}">
                    <a16:creationId xmlns:a16="http://schemas.microsoft.com/office/drawing/2014/main" id="{CEE3139B-7ACB-8435-141C-6F0522D0401D}"/>
                  </a:ext>
                </a:extLst>
              </p:cNvPr>
              <p:cNvSpPr>
                <a:spLocks noGrp="1" noRot="1" noChangeAspect="1" noMove="1" noResize="1" noEditPoints="1" noAdjustHandles="1" noChangeArrowheads="1" noChangeShapeType="1" noTextEdit="1"/>
              </p:cNvSpPr>
              <p:nvPr>
                <p:ph type="body" sz="quarter" idx="15"/>
              </p:nvPr>
            </p:nvSpPr>
            <p:spPr>
              <a:xfrm>
                <a:off x="743576" y="1165485"/>
                <a:ext cx="10711543" cy="4527030"/>
              </a:xfrm>
              <a:blipFill>
                <a:blip r:embed="rId2"/>
                <a:stretch>
                  <a:fillRect l="-1764" t="-1884" r="-1651" b="-3769"/>
                </a:stretch>
              </a:blipFill>
            </p:spPr>
            <p:txBody>
              <a:bodyPr/>
              <a:lstStyle/>
              <a:p>
                <a:r>
                  <a:rPr lang="en-US">
                    <a:noFill/>
                  </a:rPr>
                  <a:t> </a:t>
                </a:r>
              </a:p>
            </p:txBody>
          </p:sp>
        </mc:Fallback>
      </mc:AlternateContent>
    </p:spTree>
    <p:extLst>
      <p:ext uri="{BB962C8B-B14F-4D97-AF65-F5344CB8AC3E}">
        <p14:creationId xmlns:p14="http://schemas.microsoft.com/office/powerpoint/2010/main" val="845756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1F04-6FCA-16F1-5661-512DA4D12114}"/>
              </a:ext>
            </a:extLst>
          </p:cNvPr>
          <p:cNvSpPr>
            <a:spLocks noGrp="1"/>
          </p:cNvSpPr>
          <p:nvPr>
            <p:ph type="title"/>
          </p:nvPr>
        </p:nvSpPr>
        <p:spPr>
          <a:xfrm>
            <a:off x="580244" y="365125"/>
            <a:ext cx="11031511" cy="672105"/>
          </a:xfrm>
        </p:spPr>
        <p:txBody>
          <a:bodyPr/>
          <a:lstStyle/>
          <a:p>
            <a:r>
              <a:rPr lang="en-US" dirty="0"/>
              <a:t>8.10 Prediction of New Routes for Butler Trucking Co.</a:t>
            </a:r>
          </a:p>
        </p:txBody>
      </p:sp>
      <p:graphicFrame>
        <p:nvGraphicFramePr>
          <p:cNvPr id="5" name="Table Placeholder 4">
            <a:extLst>
              <a:ext uri="{FF2B5EF4-FFF2-40B4-BE49-F238E27FC236}">
                <a16:creationId xmlns:a16="http://schemas.microsoft.com/office/drawing/2014/main" id="{9B041A7D-238A-86AD-3EC3-66113445904F}"/>
              </a:ext>
            </a:extLst>
          </p:cNvPr>
          <p:cNvGraphicFramePr>
            <a:graphicFrameLocks noGrp="1"/>
          </p:cNvGraphicFramePr>
          <p:nvPr>
            <p:ph type="tbl" sz="quarter" idx="10"/>
            <p:extLst>
              <p:ext uri="{D42A27DB-BD31-4B8C-83A1-F6EECF244321}">
                <p14:modId xmlns:p14="http://schemas.microsoft.com/office/powerpoint/2010/main" val="2973052577"/>
              </p:ext>
            </p:extLst>
          </p:nvPr>
        </p:nvGraphicFramePr>
        <p:xfrm>
          <a:off x="1242185" y="1881269"/>
          <a:ext cx="9692640" cy="3836860"/>
        </p:xfrm>
        <a:graphic>
          <a:graphicData uri="http://schemas.openxmlformats.org/drawingml/2006/table">
            <a:tbl>
              <a:tblPr firstRow="1"/>
              <a:tblGrid>
                <a:gridCol w="1463040">
                  <a:extLst>
                    <a:ext uri="{9D8B030D-6E8A-4147-A177-3AD203B41FA5}">
                      <a16:colId xmlns:a16="http://schemas.microsoft.com/office/drawing/2014/main" val="3641239574"/>
                    </a:ext>
                  </a:extLst>
                </a:gridCol>
                <a:gridCol w="1463040">
                  <a:extLst>
                    <a:ext uri="{9D8B030D-6E8A-4147-A177-3AD203B41FA5}">
                      <a16:colId xmlns:a16="http://schemas.microsoft.com/office/drawing/2014/main" val="3258506373"/>
                    </a:ext>
                  </a:extLst>
                </a:gridCol>
                <a:gridCol w="1463040">
                  <a:extLst>
                    <a:ext uri="{9D8B030D-6E8A-4147-A177-3AD203B41FA5}">
                      <a16:colId xmlns:a16="http://schemas.microsoft.com/office/drawing/2014/main" val="3516070927"/>
                    </a:ext>
                  </a:extLst>
                </a:gridCol>
                <a:gridCol w="1463040">
                  <a:extLst>
                    <a:ext uri="{9D8B030D-6E8A-4147-A177-3AD203B41FA5}">
                      <a16:colId xmlns:a16="http://schemas.microsoft.com/office/drawing/2014/main" val="3641502256"/>
                    </a:ext>
                  </a:extLst>
                </a:gridCol>
                <a:gridCol w="1920240">
                  <a:extLst>
                    <a:ext uri="{9D8B030D-6E8A-4147-A177-3AD203B41FA5}">
                      <a16:colId xmlns:a16="http://schemas.microsoft.com/office/drawing/2014/main" val="624606169"/>
                    </a:ext>
                  </a:extLst>
                </a:gridCol>
                <a:gridCol w="1920240">
                  <a:extLst>
                    <a:ext uri="{9D8B030D-6E8A-4147-A177-3AD203B41FA5}">
                      <a16:colId xmlns:a16="http://schemas.microsoft.com/office/drawing/2014/main" val="3542359411"/>
                    </a:ext>
                  </a:extLst>
                </a:gridCol>
              </a:tblGrid>
              <a:tr h="317519">
                <a:tc>
                  <a:txBody>
                    <a:bodyPr/>
                    <a:lstStyle/>
                    <a:p>
                      <a:pPr algn="ctr" fontAlgn="ctr"/>
                      <a:r>
                        <a:rPr lang="en-US" sz="2000" b="1" i="0" u="none" strike="noStrike" dirty="0">
                          <a:solidFill>
                            <a:srgbClr val="000000"/>
                          </a:solidFill>
                          <a:effectLst/>
                          <a:latin typeface="+mn-lt"/>
                        </a:rPr>
                        <a:t>Assignment </a:t>
                      </a:r>
                    </a:p>
                  </a:txBody>
                  <a:tcPr marL="6350" marR="6350" marT="6350" anchor="b">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1" i="0" u="none" strike="noStrike" dirty="0">
                          <a:solidFill>
                            <a:srgbClr val="000000"/>
                          </a:solidFill>
                          <a:effectLst/>
                          <a:latin typeface="+mn-lt"/>
                        </a:rPr>
                        <a:t>Miles </a:t>
                      </a:r>
                    </a:p>
                  </a:txBody>
                  <a:tcPr marL="6350" marR="6350" marT="6350" anchor="b">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1" i="0" u="none" strike="noStrike" dirty="0">
                          <a:solidFill>
                            <a:srgbClr val="000000"/>
                          </a:solidFill>
                          <a:effectLst/>
                          <a:latin typeface="+mn-lt"/>
                        </a:rPr>
                        <a:t>Deliveries </a:t>
                      </a:r>
                    </a:p>
                  </a:txBody>
                  <a:tcPr marL="6350" marR="6350" marT="6350" anchor="b">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1" i="0" u="none" strike="noStrike" dirty="0">
                          <a:solidFill>
                            <a:srgbClr val="000000"/>
                          </a:solidFill>
                          <a:effectLst/>
                          <a:latin typeface="+mn-lt"/>
                        </a:rPr>
                        <a:t>Predicted Value</a:t>
                      </a:r>
                    </a:p>
                  </a:txBody>
                  <a:tcPr marL="6350" marR="6350" marT="6350" anchor="b">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1" i="0" u="none" strike="noStrike" dirty="0">
                          <a:solidFill>
                            <a:srgbClr val="000000"/>
                          </a:solidFill>
                          <a:effectLst/>
                          <a:latin typeface="+mn-lt"/>
                        </a:rPr>
                        <a:t>95% Cl </a:t>
                      </a:r>
                    </a:p>
                    <a:p>
                      <a:pPr algn="ctr" fontAlgn="ctr"/>
                      <a:r>
                        <a:rPr lang="en-US" sz="2000" b="1" i="0" u="none" strike="noStrike" dirty="0">
                          <a:solidFill>
                            <a:srgbClr val="000000"/>
                          </a:solidFill>
                          <a:effectLst/>
                          <a:latin typeface="+mn-lt"/>
                        </a:rPr>
                        <a:t>Half-Width(+/−) </a:t>
                      </a:r>
                    </a:p>
                  </a:txBody>
                  <a:tcPr marL="6350" marR="6350" marT="6350" anchor="b">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1" i="0" u="none" strike="noStrike" dirty="0">
                          <a:solidFill>
                            <a:srgbClr val="000000"/>
                          </a:solidFill>
                          <a:effectLst/>
                          <a:latin typeface="+mn-lt"/>
                        </a:rPr>
                        <a:t>95% PI </a:t>
                      </a:r>
                    </a:p>
                    <a:p>
                      <a:pPr algn="ctr" fontAlgn="ctr"/>
                      <a:r>
                        <a:rPr lang="en-US" sz="2000" b="1" i="0" u="none" strike="noStrike" dirty="0">
                          <a:solidFill>
                            <a:srgbClr val="000000"/>
                          </a:solidFill>
                          <a:effectLst/>
                          <a:latin typeface="+mn-lt"/>
                        </a:rPr>
                        <a:t>Half-Width(+/−) </a:t>
                      </a:r>
                    </a:p>
                  </a:txBody>
                  <a:tcPr marL="6350" marR="6350" marT="6350" anchor="b">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extLst>
                  <a:ext uri="{0D108BD9-81ED-4DB2-BD59-A6C34878D82A}">
                    <a16:rowId xmlns:a16="http://schemas.microsoft.com/office/drawing/2014/main" val="3016829960"/>
                  </a:ext>
                </a:extLst>
              </a:tr>
              <a:tr h="317519">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301</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105</a:t>
                      </a:r>
                    </a:p>
                  </a:txBody>
                  <a:tcPr marL="6350" marR="521208"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9.25</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0.193</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1.645</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extLst>
                  <a:ext uri="{0D108BD9-81ED-4DB2-BD59-A6C34878D82A}">
                    <a16:rowId xmlns:a16="http://schemas.microsoft.com/office/drawing/2014/main" val="3152414589"/>
                  </a:ext>
                </a:extLst>
              </a:tr>
              <a:tr h="317519">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302</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60</a:t>
                      </a:r>
                    </a:p>
                  </a:txBody>
                  <a:tcPr marL="6350" marR="521208"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4</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6.92</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a:solidFill>
                            <a:srgbClr val="000000"/>
                          </a:solidFill>
                          <a:effectLst/>
                          <a:latin typeface="Cambria Math" panose="02040503050406030204" pitchFamily="18" charset="0"/>
                          <a:ea typeface="Cambria Math" panose="02040503050406030204" pitchFamily="18" charset="0"/>
                        </a:rPr>
                        <a:t>0.112</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1.637</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extLst>
                  <a:ext uri="{0D108BD9-81ED-4DB2-BD59-A6C34878D82A}">
                    <a16:rowId xmlns:a16="http://schemas.microsoft.com/office/drawing/2014/main" val="3487123890"/>
                  </a:ext>
                </a:extLst>
              </a:tr>
              <a:tr h="317519">
                <a:tc>
                  <a:txBody>
                    <a:bodyPr/>
                    <a:lstStyle/>
                    <a:p>
                      <a:pPr algn="ctr" fontAlgn="ctr"/>
                      <a:r>
                        <a:rPr lang="en-US" sz="2000" b="0" i="0" u="none" strike="noStrike">
                          <a:solidFill>
                            <a:srgbClr val="000000"/>
                          </a:solidFill>
                          <a:effectLst/>
                          <a:latin typeface="Cambria Math" panose="02040503050406030204" pitchFamily="18" charset="0"/>
                          <a:ea typeface="Cambria Math" panose="02040503050406030204" pitchFamily="18" charset="0"/>
                        </a:rPr>
                        <a:t>303</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95</a:t>
                      </a:r>
                    </a:p>
                  </a:txBody>
                  <a:tcPr marL="6350" marR="521208"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5</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a:solidFill>
                            <a:srgbClr val="000000"/>
                          </a:solidFill>
                          <a:effectLst/>
                          <a:latin typeface="Cambria Math" panose="02040503050406030204" pitchFamily="18" charset="0"/>
                          <a:ea typeface="Cambria Math" panose="02040503050406030204" pitchFamily="18" charset="0"/>
                        </a:rPr>
                        <a:t>9.96</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a:solidFill>
                            <a:srgbClr val="000000"/>
                          </a:solidFill>
                          <a:effectLst/>
                          <a:latin typeface="Cambria Math" panose="02040503050406030204" pitchFamily="18" charset="0"/>
                          <a:ea typeface="Cambria Math" panose="02040503050406030204" pitchFamily="18" charset="0"/>
                        </a:rPr>
                        <a:t>0.173</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1.642</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extLst>
                  <a:ext uri="{0D108BD9-81ED-4DB2-BD59-A6C34878D82A}">
                    <a16:rowId xmlns:a16="http://schemas.microsoft.com/office/drawing/2014/main" val="4260433318"/>
                  </a:ext>
                </a:extLst>
              </a:tr>
              <a:tr h="317519">
                <a:tc>
                  <a:txBody>
                    <a:bodyPr/>
                    <a:lstStyle/>
                    <a:p>
                      <a:pPr algn="ctr" fontAlgn="ctr"/>
                      <a:r>
                        <a:rPr lang="en-US" sz="2000" b="0" i="0" u="none" strike="noStrike">
                          <a:solidFill>
                            <a:srgbClr val="000000"/>
                          </a:solidFill>
                          <a:effectLst/>
                          <a:latin typeface="Cambria Math" panose="02040503050406030204" pitchFamily="18" charset="0"/>
                          <a:ea typeface="Cambria Math" panose="02040503050406030204" pitchFamily="18" charset="0"/>
                        </a:rPr>
                        <a:t>304</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100</a:t>
                      </a:r>
                    </a:p>
                  </a:txBody>
                  <a:tcPr marL="6350" marR="521208"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7.54</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0.225</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1.649</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extLst>
                  <a:ext uri="{0D108BD9-81ED-4DB2-BD59-A6C34878D82A}">
                    <a16:rowId xmlns:a16="http://schemas.microsoft.com/office/drawing/2014/main" val="678537963"/>
                  </a:ext>
                </a:extLst>
              </a:tr>
              <a:tr h="317519">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305</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40</a:t>
                      </a:r>
                    </a:p>
                  </a:txBody>
                  <a:tcPr marL="6350" marR="521208"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4.88</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a:solidFill>
                            <a:srgbClr val="000000"/>
                          </a:solidFill>
                          <a:effectLst/>
                          <a:latin typeface="Cambria Math" panose="02040503050406030204" pitchFamily="18" charset="0"/>
                          <a:ea typeface="Cambria Math" panose="02040503050406030204" pitchFamily="18" charset="0"/>
                        </a:rPr>
                        <a:t>0.177</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1.643</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extLst>
                  <a:ext uri="{0D108BD9-81ED-4DB2-BD59-A6C34878D82A}">
                    <a16:rowId xmlns:a16="http://schemas.microsoft.com/office/drawing/2014/main" val="3218118857"/>
                  </a:ext>
                </a:extLst>
              </a:tr>
              <a:tr h="317519">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306</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80</a:t>
                      </a:r>
                    </a:p>
                  </a:txBody>
                  <a:tcPr marL="6350" marR="521208"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7.57</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0.108</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1.637</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extLst>
                  <a:ext uri="{0D108BD9-81ED-4DB2-BD59-A6C34878D82A}">
                    <a16:rowId xmlns:a16="http://schemas.microsoft.com/office/drawing/2014/main" val="3212654924"/>
                  </a:ext>
                </a:extLst>
              </a:tr>
              <a:tr h="317519">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307</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65</a:t>
                      </a:r>
                    </a:p>
                  </a:txBody>
                  <a:tcPr marL="6350" marR="521208"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4</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7.25</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0.103</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1.637</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extLst>
                  <a:ext uri="{0D108BD9-81ED-4DB2-BD59-A6C34878D82A}">
                    <a16:rowId xmlns:a16="http://schemas.microsoft.com/office/drawing/2014/main" val="1703278116"/>
                  </a:ext>
                </a:extLst>
              </a:tr>
              <a:tr h="317519">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308</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55</a:t>
                      </a:r>
                    </a:p>
                  </a:txBody>
                  <a:tcPr marL="6350" marR="521208"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5.89</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0.124</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1.638</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extLst>
                  <a:ext uri="{0D108BD9-81ED-4DB2-BD59-A6C34878D82A}">
                    <a16:rowId xmlns:a16="http://schemas.microsoft.com/office/drawing/2014/main" val="2987591174"/>
                  </a:ext>
                </a:extLst>
              </a:tr>
              <a:tr h="317519">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309</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95</a:t>
                      </a:r>
                    </a:p>
                  </a:txBody>
                  <a:tcPr marL="6350" marR="521208"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2</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7.89</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0.175</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1.643</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extLst>
                  <a:ext uri="{0D108BD9-81ED-4DB2-BD59-A6C34878D82A}">
                    <a16:rowId xmlns:a16="http://schemas.microsoft.com/office/drawing/2014/main" val="2686367941"/>
                  </a:ext>
                </a:extLst>
              </a:tr>
              <a:tr h="317519">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310</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95</a:t>
                      </a:r>
                    </a:p>
                  </a:txBody>
                  <a:tcPr marL="6350" marR="521208"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3</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8.58</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0.154</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tc>
                  <a:txBody>
                    <a:bodyPr/>
                    <a:lstStyle/>
                    <a:p>
                      <a:pPr algn="ctr" fontAlgn="ctr"/>
                      <a:r>
                        <a:rPr lang="en-US" sz="2000" b="0" i="0" u="none" strike="noStrike" dirty="0">
                          <a:solidFill>
                            <a:srgbClr val="000000"/>
                          </a:solidFill>
                          <a:effectLst/>
                          <a:latin typeface="Cambria Math" panose="02040503050406030204" pitchFamily="18" charset="0"/>
                          <a:ea typeface="Cambria Math" panose="02040503050406030204" pitchFamily="18" charset="0"/>
                        </a:rPr>
                        <a:t>1.641</a:t>
                      </a:r>
                    </a:p>
                  </a:txBody>
                  <a:tcPr marL="6350" marR="6350" marT="6350" marB="0" anchor="ctr">
                    <a:lnL w="12700" cap="flat" cmpd="sng" algn="ctr">
                      <a:solidFill>
                        <a:srgbClr val="FFF4DE"/>
                      </a:solidFill>
                      <a:prstDash val="solid"/>
                      <a:round/>
                      <a:headEnd type="none" w="med" len="med"/>
                      <a:tailEnd type="none" w="med" len="med"/>
                    </a:lnL>
                    <a:lnR w="12700" cap="flat" cmpd="sng" algn="ctr">
                      <a:solidFill>
                        <a:srgbClr val="FFF4DE"/>
                      </a:solidFill>
                      <a:prstDash val="solid"/>
                      <a:round/>
                      <a:headEnd type="none" w="med" len="med"/>
                      <a:tailEnd type="none" w="med" len="med"/>
                    </a:lnR>
                    <a:lnT w="12700" cap="flat" cmpd="sng" algn="ctr">
                      <a:solidFill>
                        <a:srgbClr val="FFF4DE"/>
                      </a:solidFill>
                      <a:prstDash val="solid"/>
                      <a:round/>
                      <a:headEnd type="none" w="med" len="med"/>
                      <a:tailEnd type="none" w="med" len="med"/>
                    </a:lnT>
                    <a:lnB w="12700" cap="flat" cmpd="sng" algn="ctr">
                      <a:solidFill>
                        <a:srgbClr val="FFF4DE"/>
                      </a:solidFill>
                      <a:prstDash val="solid"/>
                      <a:round/>
                      <a:headEnd type="none" w="med" len="med"/>
                      <a:tailEnd type="none" w="med" len="med"/>
                    </a:lnB>
                    <a:solidFill>
                      <a:srgbClr val="FFF4DE"/>
                    </a:solidFill>
                  </a:tcPr>
                </a:tc>
                <a:extLst>
                  <a:ext uri="{0D108BD9-81ED-4DB2-BD59-A6C34878D82A}">
                    <a16:rowId xmlns:a16="http://schemas.microsoft.com/office/drawing/2014/main" val="2853964565"/>
                  </a:ext>
                </a:extLst>
              </a:tr>
            </a:tbl>
          </a:graphicData>
        </a:graphic>
      </p:graphicFrame>
      <p:sp>
        <p:nvSpPr>
          <p:cNvPr id="4" name="Text Placeholder 3">
            <a:extLst>
              <a:ext uri="{FF2B5EF4-FFF2-40B4-BE49-F238E27FC236}">
                <a16:creationId xmlns:a16="http://schemas.microsoft.com/office/drawing/2014/main" id="{869099E0-A520-6236-60C1-0EA8A9309B6A}"/>
              </a:ext>
            </a:extLst>
          </p:cNvPr>
          <p:cNvSpPr>
            <a:spLocks noGrp="1"/>
          </p:cNvSpPr>
          <p:nvPr>
            <p:ph type="body" sz="quarter" idx="15"/>
          </p:nvPr>
        </p:nvSpPr>
        <p:spPr>
          <a:xfrm>
            <a:off x="1242185" y="1136865"/>
            <a:ext cx="9692638" cy="672105"/>
          </a:xfrm>
        </p:spPr>
        <p:txBody>
          <a:bodyPr/>
          <a:lstStyle/>
          <a:p>
            <a:pPr algn="ctr"/>
            <a:r>
              <a:rPr lang="en-US" dirty="0"/>
              <a:t>Predicted Values and 95% Confidence Intervals and Prediction Intervals for 10 New Butler Trucking Routes (</a:t>
            </a:r>
            <a:r>
              <a:rPr lang="en-US" dirty="0" err="1"/>
              <a:t>DATAfile</a:t>
            </a:r>
            <a:r>
              <a:rPr lang="en-US" dirty="0"/>
              <a:t>: </a:t>
            </a:r>
            <a:r>
              <a:rPr lang="en-US" i="1" dirty="0"/>
              <a:t>butler</a:t>
            </a:r>
            <a:r>
              <a:rPr lang="en-US" dirty="0"/>
              <a:t>)</a:t>
            </a:r>
          </a:p>
        </p:txBody>
      </p:sp>
    </p:spTree>
    <p:extLst>
      <p:ext uri="{BB962C8B-B14F-4D97-AF65-F5344CB8AC3E}">
        <p14:creationId xmlns:p14="http://schemas.microsoft.com/office/powerpoint/2010/main" val="258072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D7BF-C012-4BEC-8F65-9E08ED0C7F38}"/>
              </a:ext>
            </a:extLst>
          </p:cNvPr>
          <p:cNvSpPr>
            <a:spLocks noGrp="1"/>
          </p:cNvSpPr>
          <p:nvPr>
            <p:ph type="title"/>
          </p:nvPr>
        </p:nvSpPr>
        <p:spPr/>
        <p:txBody>
          <a:bodyPr/>
          <a:lstStyle/>
          <a:p>
            <a:r>
              <a:rPr lang="en-US" dirty="0"/>
              <a:t>8.1 Simple Linear Regression Model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BEC8BB-8104-4C26-9140-469D3A662CF8}"/>
                  </a:ext>
                </a:extLst>
              </p:cNvPr>
              <p:cNvSpPr>
                <a:spLocks noGrp="1"/>
              </p:cNvSpPr>
              <p:nvPr>
                <p:ph type="body" sz="quarter" idx="15"/>
              </p:nvPr>
            </p:nvSpPr>
            <p:spPr>
              <a:xfrm>
                <a:off x="740228" y="1266160"/>
                <a:ext cx="10711543" cy="4325679"/>
              </a:xfrm>
            </p:spPr>
            <p:txBody>
              <a:bodyPr/>
              <a:lstStyle/>
              <a:p>
                <a:pPr>
                  <a:spcAft>
                    <a:spcPts val="1200"/>
                  </a:spcAft>
                </a:pPr>
                <a:r>
                  <a:rPr lang="en-US" dirty="0">
                    <a:cs typeface="Arial" panose="020B0604020202020204" pitchFamily="34" charset="0"/>
                  </a:rPr>
                  <a:t>The </a:t>
                </a:r>
                <a:r>
                  <a:rPr lang="en-US" b="1" dirty="0">
                    <a:solidFill>
                      <a:srgbClr val="0070C0"/>
                    </a:solidFill>
                    <a:cs typeface="Arial" panose="020B0604020202020204" pitchFamily="34" charset="0"/>
                  </a:rPr>
                  <a:t>simple linear regression model </a:t>
                </a:r>
                <a:r>
                  <a:rPr lang="en-US" dirty="0">
                    <a:solidFill>
                      <a:srgbClr val="000000"/>
                    </a:solidFill>
                    <a:cs typeface="Arial" panose="020B0604020202020204" pitchFamily="34" charset="0"/>
                  </a:rPr>
                  <a:t>is an equation that describes how the dependent variable </a:t>
                </a:r>
                <a:r>
                  <a:rPr lang="en-US" dirty="0">
                    <a:latin typeface="Arial" panose="020B0604020202020204" pitchFamily="34" charset="0"/>
                    <a:cs typeface="Arial" panose="020B0604020202020204" pitchFamily="34" charset="0"/>
                  </a:rPr>
                  <a:t>𝑦</a:t>
                </a:r>
                <a:r>
                  <a:rPr lang="en-US" dirty="0">
                    <a:solidFill>
                      <a:srgbClr val="000000"/>
                    </a:solidFill>
                    <a:cs typeface="Arial" panose="020B0604020202020204" pitchFamily="34" charset="0"/>
                  </a:rPr>
                  <a:t> is related to the independent variable </a:t>
                </a:r>
                <a:r>
                  <a:rPr lang="en-US" dirty="0">
                    <a:latin typeface="Arial" panose="020B0604020202020204" pitchFamily="34" charset="0"/>
                    <a:cs typeface="Arial" panose="020B0604020202020204" pitchFamily="34" charset="0"/>
                  </a:rPr>
                  <a:t>𝑥</a:t>
                </a:r>
                <a:r>
                  <a:rPr lang="en-US" dirty="0">
                    <a:solidFill>
                      <a:srgbClr val="000000"/>
                    </a:solidFill>
                    <a:cs typeface="Arial" panose="020B0604020202020204" pitchFamily="34" charset="0"/>
                  </a:rPr>
                  <a:t> and error term </a:t>
                </a:r>
                <a14:m>
                  <m:oMath xmlns:m="http://schemas.openxmlformats.org/officeDocument/2006/math">
                    <m:r>
                      <a:rPr lang="en-US" i="1" dirty="0">
                        <a:latin typeface="Cambria Math" panose="02040503050406030204" pitchFamily="18" charset="0"/>
                      </a:rPr>
                      <m:t>𝜀</m:t>
                    </m:r>
                  </m:oMath>
                </a14:m>
                <a:r>
                  <a:rPr lang="en-US" dirty="0">
                    <a:solidFill>
                      <a:srgbClr val="000000"/>
                    </a:solidFill>
                    <a:cs typeface="Arial" panose="020B0604020202020204" pitchFamily="34" charset="0"/>
                  </a:rPr>
                  <a:t>.</a:t>
                </a:r>
              </a:p>
              <a:p>
                <a:pPr>
                  <a:spcAft>
                    <a:spcPts val="600"/>
                  </a:spcAft>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rPr>
                            <m:t>𝟎</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rPr>
                            <m:t>𝟏</m:t>
                          </m:r>
                        </m:sub>
                      </m:sSub>
                      <m:r>
                        <a:rPr lang="en-US" b="1" i="1" smtClean="0">
                          <a:latin typeface="Cambria Math" panose="02040503050406030204" pitchFamily="18" charset="0"/>
                        </a:rPr>
                        <m:t>𝒙</m:t>
                      </m:r>
                      <m:r>
                        <a:rPr lang="en-US" b="1" i="1" smtClean="0">
                          <a:latin typeface="Cambria Math" panose="02040503050406030204" pitchFamily="18" charset="0"/>
                        </a:rPr>
                        <m:t>+</m:t>
                      </m:r>
                      <m:r>
                        <a:rPr lang="en-US" b="1" i="1" dirty="0">
                          <a:latin typeface="Cambria Math" panose="02040503050406030204" pitchFamily="18" charset="0"/>
                        </a:rPr>
                        <m:t>𝜺</m:t>
                      </m:r>
                    </m:oMath>
                  </m:oMathPara>
                </a14:m>
                <a:endParaRPr lang="en-US" b="1" dirty="0"/>
              </a:p>
              <a:p>
                <a:pPr>
                  <a:spcAft>
                    <a:spcPts val="600"/>
                  </a:spcAft>
                </a:pPr>
                <a:r>
                  <a:rPr lang="en-US" dirty="0"/>
                  <a:t>Where</a:t>
                </a:r>
              </a:p>
              <a:p>
                <a:pPr marL="914400">
                  <a:spcAft>
                    <a:spcPts val="0"/>
                  </a:spcAft>
                </a:pPr>
                <a:r>
                  <a:rPr lang="en-US" dirty="0">
                    <a:latin typeface="Arial" panose="020B0604020202020204" pitchFamily="34" charset="0"/>
                    <a:cs typeface="Arial" panose="020B0604020202020204" pitchFamily="34" charset="0"/>
                  </a:rPr>
                  <a:t>𝑦</a:t>
                </a:r>
                <a:r>
                  <a:rPr lang="en-US" i="1" dirty="0"/>
                  <a:t> </a:t>
                </a:r>
                <a:r>
                  <a:rPr lang="en-US" dirty="0"/>
                  <a:t>is the dependent variable.</a:t>
                </a:r>
              </a:p>
              <a:p>
                <a:pPr marL="914400">
                  <a:spcAft>
                    <a:spcPts val="0"/>
                  </a:spcAft>
                </a:pPr>
                <a:r>
                  <a:rPr lang="en-US" dirty="0">
                    <a:latin typeface="Arial" panose="020B0604020202020204" pitchFamily="34" charset="0"/>
                    <a:cs typeface="Arial" panose="020B0604020202020204" pitchFamily="34" charset="0"/>
                  </a:rPr>
                  <a:t>𝑥</a:t>
                </a:r>
                <a:r>
                  <a:rPr lang="en-US" i="1" dirty="0"/>
                  <a:t> </a:t>
                </a:r>
                <a:r>
                  <a:rPr lang="en-US" dirty="0"/>
                  <a:t>is the independent variable.</a:t>
                </a:r>
              </a:p>
              <a:p>
                <a:pPr marL="914400">
                  <a:spcAft>
                    <a:spcPts val="0"/>
                  </a:spcAft>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a14:m>
                <a:r>
                  <a:rPr lang="en-US" dirty="0"/>
                  <a:t> are referred to as the </a:t>
                </a:r>
                <a:r>
                  <a:rPr lang="en-US" b="1" dirty="0">
                    <a:solidFill>
                      <a:srgbClr val="0070C0"/>
                    </a:solidFill>
                  </a:rPr>
                  <a:t>population parameters</a:t>
                </a:r>
                <a:r>
                  <a:rPr lang="en-US" dirty="0"/>
                  <a:t>.</a:t>
                </a:r>
              </a:p>
              <a:p>
                <a:pPr marL="914400">
                  <a:spcAft>
                    <a:spcPts val="0"/>
                  </a:spcAft>
                </a:pPr>
                <a14:m>
                  <m:oMath xmlns:m="http://schemas.openxmlformats.org/officeDocument/2006/math">
                    <m:r>
                      <a:rPr lang="en-US" i="1" dirty="0">
                        <a:latin typeface="Cambria Math" panose="02040503050406030204" pitchFamily="18" charset="0"/>
                      </a:rPr>
                      <m:t>𝜀</m:t>
                    </m:r>
                    <m:r>
                      <a:rPr lang="en-US" i="1" dirty="0">
                        <a:latin typeface="Cambria Math" panose="02040503050406030204" pitchFamily="18" charset="0"/>
                      </a:rPr>
                      <m:t> </m:t>
                    </m:r>
                  </m:oMath>
                </a14:m>
                <a:r>
                  <a:rPr lang="en-US" dirty="0"/>
                  <a:t>is the error term. It accounts for the variability in </a:t>
                </a:r>
                <a:r>
                  <a:rPr lang="en-US" dirty="0">
                    <a:latin typeface="Arial" panose="020B0604020202020204" pitchFamily="34" charset="0"/>
                    <a:cs typeface="Arial" panose="020B0604020202020204" pitchFamily="34" charset="0"/>
                  </a:rPr>
                  <a:t>𝑦</a:t>
                </a:r>
                <a:r>
                  <a:rPr lang="en-US" dirty="0"/>
                  <a:t> that cannot be explained by the linear relationship between </a:t>
                </a:r>
                <a:r>
                  <a:rPr lang="en-US" dirty="0">
                    <a:latin typeface="Arial" panose="020B0604020202020204" pitchFamily="34" charset="0"/>
                    <a:cs typeface="Arial" panose="020B0604020202020204" pitchFamily="34" charset="0"/>
                  </a:rPr>
                  <a:t>𝑥</a:t>
                </a:r>
                <a:r>
                  <a:rPr lang="en-US" dirty="0"/>
                  <a:t> and </a:t>
                </a:r>
                <a:r>
                  <a:rPr lang="en-US" dirty="0">
                    <a:latin typeface="Arial" panose="020B0604020202020204" pitchFamily="34" charset="0"/>
                    <a:cs typeface="Arial" panose="020B0604020202020204" pitchFamily="34" charset="0"/>
                  </a:rPr>
                  <a:t>𝑦</a:t>
                </a:r>
                <a:r>
                  <a:rPr lang="en-US" dirty="0"/>
                  <a:t>.</a:t>
                </a:r>
              </a:p>
            </p:txBody>
          </p:sp>
        </mc:Choice>
        <mc:Fallback xmlns="">
          <p:sp>
            <p:nvSpPr>
              <p:cNvPr id="3" name="Text Placeholder 2">
                <a:extLst>
                  <a:ext uri="{FF2B5EF4-FFF2-40B4-BE49-F238E27FC236}">
                    <a16:creationId xmlns:a16="http://schemas.microsoft.com/office/drawing/2014/main" id="{5FBEC8BB-8104-4C26-9140-469D3A662CF8}"/>
                  </a:ext>
                </a:extLst>
              </p:cNvPr>
              <p:cNvSpPr>
                <a:spLocks noGrp="1" noRot="1" noChangeAspect="1" noMove="1" noResize="1" noEditPoints="1" noAdjustHandles="1" noChangeArrowheads="1" noChangeShapeType="1" noTextEdit="1"/>
              </p:cNvSpPr>
              <p:nvPr>
                <p:ph type="body" sz="quarter" idx="15"/>
              </p:nvPr>
            </p:nvSpPr>
            <p:spPr>
              <a:xfrm>
                <a:off x="740228" y="1266160"/>
                <a:ext cx="10711543" cy="4325679"/>
              </a:xfrm>
              <a:blipFill>
                <a:blip r:embed="rId3"/>
                <a:stretch>
                  <a:fillRect l="-1706" t="-2116" b="-2257"/>
                </a:stretch>
              </a:blipFill>
            </p:spPr>
            <p:txBody>
              <a:bodyPr/>
              <a:lstStyle/>
              <a:p>
                <a:r>
                  <a:rPr lang="en-US">
                    <a:noFill/>
                  </a:rPr>
                  <a:t> </a:t>
                </a:r>
              </a:p>
            </p:txBody>
          </p:sp>
        </mc:Fallback>
      </mc:AlternateContent>
    </p:spTree>
    <p:extLst>
      <p:ext uri="{BB962C8B-B14F-4D97-AF65-F5344CB8AC3E}">
        <p14:creationId xmlns:p14="http://schemas.microsoft.com/office/powerpoint/2010/main" val="25353611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3111-11D8-4FB8-BD21-A8C57EDF6315}"/>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C197FC-1825-404A-BE9E-EA5BA19058B7}"/>
                  </a:ext>
                </a:extLst>
              </p:cNvPr>
              <p:cNvSpPr>
                <a:spLocks noGrp="1"/>
              </p:cNvSpPr>
              <p:nvPr>
                <p:ph type="body" sz="quarter" idx="17"/>
              </p:nvPr>
            </p:nvSpPr>
            <p:spPr>
              <a:xfrm>
                <a:off x="767250" y="1131758"/>
                <a:ext cx="10657500" cy="4724610"/>
              </a:xfrm>
            </p:spPr>
            <p:txBody>
              <a:bodyPr>
                <a:noAutofit/>
              </a:bodyPr>
              <a:lstStyle/>
              <a:p>
                <a:pPr>
                  <a:lnSpc>
                    <a:spcPct val="100000"/>
                  </a:lnSpc>
                  <a:spcBef>
                    <a:spcPts val="600"/>
                  </a:spcBef>
                </a:pPr>
                <a:r>
                  <a:rPr lang="en-US" dirty="0">
                    <a:latin typeface="Arial" panose="020B0604020202020204" pitchFamily="34" charset="0"/>
                    <a:cs typeface="Arial" panose="020B0604020202020204" pitchFamily="34" charset="0"/>
                  </a:rPr>
                  <a:t>In this chapter, we showed how linear regression analysis is used to determine how a dependent variable </a:t>
                </a:r>
                <a14:m>
                  <m:oMath xmlns:m="http://schemas.openxmlformats.org/officeDocument/2006/math">
                    <m:r>
                      <a:rPr lang="en-US" i="1" dirty="0" smtClean="0">
                        <a:latin typeface="Cambria Math" panose="02040503050406030204" pitchFamily="18" charset="0"/>
                        <a:cs typeface="Arial" panose="020B0604020202020204" pitchFamily="34" charset="0"/>
                      </a:rPr>
                      <m:t>𝑦</m:t>
                    </m:r>
                  </m:oMath>
                </a14:m>
                <a:r>
                  <a:rPr lang="en-US" dirty="0">
                    <a:latin typeface="Arial" panose="020B0604020202020204" pitchFamily="34" charset="0"/>
                    <a:cs typeface="Arial" panose="020B0604020202020204" pitchFamily="34" charset="0"/>
                  </a:rPr>
                  <a:t> is related to one or more independent variables.</a:t>
                </a:r>
              </a:p>
              <a:p>
                <a:pPr>
                  <a:lnSpc>
                    <a:spcPct val="100000"/>
                  </a:lnSpc>
                  <a:spcBef>
                    <a:spcPts val="600"/>
                  </a:spcBef>
                </a:pPr>
                <a:r>
                  <a:rPr lang="en-US" dirty="0">
                    <a:latin typeface="Arial" panose="020B0604020202020204" pitchFamily="34" charset="0"/>
                    <a:cs typeface="Arial" panose="020B0604020202020204" pitchFamily="34" charset="0"/>
                  </a:rPr>
                  <a:t>We used sample data and the least squares method to develop the estimated simple linear regression equation, interpreted its coefficients, and presented the coefficient of determination as a measure of its goodness of fit.</a:t>
                </a:r>
              </a:p>
              <a:p>
                <a:pPr>
                  <a:lnSpc>
                    <a:spcPct val="100000"/>
                  </a:lnSpc>
                  <a:spcBef>
                    <a:spcPts val="600"/>
                  </a:spcBef>
                </a:pPr>
                <a:r>
                  <a:rPr lang="en-US" dirty="0">
                    <a:latin typeface="Arial" panose="020B0604020202020204" pitchFamily="34" charset="0"/>
                    <a:cs typeface="Arial" panose="020B0604020202020204" pitchFamily="34" charset="0"/>
                  </a:rPr>
                  <a:t>We then extended our discussion to include multiple independent variables and reviewed how to use Excel to find the estimated multiple linear regression equation, build estimates in the form of prediction and confidence intervals, and the ramifications of multicollinearity.</a:t>
                </a:r>
              </a:p>
              <a:p>
                <a:pPr>
                  <a:lnSpc>
                    <a:spcPct val="100000"/>
                  </a:lnSpc>
                  <a:spcBef>
                    <a:spcPts val="600"/>
                  </a:spcBef>
                </a:pPr>
                <a:r>
                  <a:rPr lang="en-US" dirty="0">
                    <a:latin typeface="Arial" panose="020B0604020202020204" pitchFamily="34" charset="0"/>
                    <a:cs typeface="Arial" panose="020B0604020202020204" pitchFamily="34" charset="0"/>
                  </a:rPr>
                  <a:t>We discussed the necessary conditions for the linear regression model and its associated error term to conduct valid inference for regression.</a:t>
                </a:r>
              </a:p>
              <a:p>
                <a:pPr>
                  <a:lnSpc>
                    <a:spcPct val="100000"/>
                  </a:lnSpc>
                  <a:spcBef>
                    <a:spcPts val="600"/>
                  </a:spcBef>
                </a:pPr>
                <a:r>
                  <a:rPr lang="en-US" dirty="0">
                    <a:latin typeface="Arial" panose="020B0604020202020204" pitchFamily="34" charset="0"/>
                    <a:cs typeface="Arial" panose="020B0604020202020204" pitchFamily="34" charset="0"/>
                  </a:rPr>
                  <a:t>We showed how to incorporate categorical independent variables into a regression model and discussed how to fit nonlinear relationships.</a:t>
                </a:r>
              </a:p>
              <a:p>
                <a:pPr>
                  <a:lnSpc>
                    <a:spcPct val="100000"/>
                  </a:lnSpc>
                  <a:spcBef>
                    <a:spcPts val="600"/>
                  </a:spcBef>
                </a:pPr>
                <a:r>
                  <a:rPr lang="en-US" dirty="0">
                    <a:latin typeface="Arial" panose="020B0604020202020204" pitchFamily="34" charset="0"/>
                    <a:cs typeface="Arial" panose="020B0604020202020204" pitchFamily="34" charset="0"/>
                  </a:rPr>
                  <a:t>Finally, we discussed various variable selection procedures, the problem of overfitting, and the implication of big data on regression analysis.</a:t>
                </a:r>
              </a:p>
            </p:txBody>
          </p:sp>
        </mc:Choice>
        <mc:Fallback xmlns="">
          <p:sp>
            <p:nvSpPr>
              <p:cNvPr id="3" name="Text Placeholder 2">
                <a:extLst>
                  <a:ext uri="{FF2B5EF4-FFF2-40B4-BE49-F238E27FC236}">
                    <a16:creationId xmlns:a16="http://schemas.microsoft.com/office/drawing/2014/main" id="{87C197FC-1825-404A-BE9E-EA5BA19058B7}"/>
                  </a:ext>
                </a:extLst>
              </p:cNvPr>
              <p:cNvSpPr>
                <a:spLocks noGrp="1" noRot="1" noChangeAspect="1" noMove="1" noResize="1" noEditPoints="1" noAdjustHandles="1" noChangeArrowheads="1" noChangeShapeType="1" noTextEdit="1"/>
              </p:cNvSpPr>
              <p:nvPr>
                <p:ph type="body" sz="quarter" idx="17"/>
              </p:nvPr>
            </p:nvSpPr>
            <p:spPr>
              <a:xfrm>
                <a:off x="767250" y="1131758"/>
                <a:ext cx="10657500" cy="4724610"/>
              </a:xfrm>
              <a:blipFill>
                <a:blip r:embed="rId3"/>
                <a:stretch>
                  <a:fillRect l="-1373" t="-1548" r="-2059" b="-1677"/>
                </a:stretch>
              </a:blipFill>
            </p:spPr>
            <p:txBody>
              <a:bodyPr/>
              <a:lstStyle/>
              <a:p>
                <a:r>
                  <a:rPr lang="en-US">
                    <a:noFill/>
                  </a:rPr>
                  <a:t> </a:t>
                </a:r>
              </a:p>
            </p:txBody>
          </p:sp>
        </mc:Fallback>
      </mc:AlternateContent>
    </p:spTree>
    <p:extLst>
      <p:ext uri="{BB962C8B-B14F-4D97-AF65-F5344CB8AC3E}">
        <p14:creationId xmlns:p14="http://schemas.microsoft.com/office/powerpoint/2010/main" val="2999070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7675-663E-422F-3C10-82DDE8432F48}"/>
              </a:ext>
            </a:extLst>
          </p:cNvPr>
          <p:cNvSpPr>
            <a:spLocks noGrp="1"/>
          </p:cNvSpPr>
          <p:nvPr>
            <p:ph type="title"/>
          </p:nvPr>
        </p:nvSpPr>
        <p:spPr/>
        <p:txBody>
          <a:bodyPr/>
          <a:lstStyle/>
          <a:p>
            <a:r>
              <a:rPr lang="en-US" dirty="0"/>
              <a:t>8.1 Estimated Simple Linear Regression Equation</a:t>
            </a:r>
          </a:p>
        </p:txBody>
      </p:sp>
      <mc:AlternateContent xmlns:mc="http://schemas.openxmlformats.org/markup-compatibility/2006" xmlns:a14="http://schemas.microsoft.com/office/drawing/2010/main">
        <mc:Choice Requires="a14">
          <p:sp>
            <p:nvSpPr>
              <p:cNvPr id="12" name="Text Placeholder 11">
                <a:extLst>
                  <a:ext uri="{FF2B5EF4-FFF2-40B4-BE49-F238E27FC236}">
                    <a16:creationId xmlns:a16="http://schemas.microsoft.com/office/drawing/2014/main" id="{A4E578D9-7F5F-F0FF-3AB6-732EC93AC62F}"/>
                  </a:ext>
                </a:extLst>
              </p:cNvPr>
              <p:cNvSpPr>
                <a:spLocks noGrp="1"/>
              </p:cNvSpPr>
              <p:nvPr>
                <p:ph type="body" sz="quarter" idx="15"/>
              </p:nvPr>
            </p:nvSpPr>
            <p:spPr>
              <a:xfrm>
                <a:off x="740228" y="1165050"/>
                <a:ext cx="10711543" cy="4542075"/>
              </a:xfrm>
            </p:spPr>
            <p:txBody>
              <a:bodyPr/>
              <a:lstStyle/>
              <a:p>
                <a:pPr>
                  <a:spcAft>
                    <a:spcPts val="600"/>
                  </a:spcAft>
                </a:pPr>
                <a:r>
                  <a:rPr lang="en-US" sz="2400" dirty="0">
                    <a:solidFill>
                      <a:srgbClr val="000000"/>
                    </a:solidFill>
                    <a:cs typeface="Arial" panose="020B0604020202020204" pitchFamily="34" charset="0"/>
                  </a:rPr>
                  <a:t>The </a:t>
                </a:r>
                <a:r>
                  <a:rPr lang="en-US" sz="2400" b="1" dirty="0">
                    <a:solidFill>
                      <a:srgbClr val="0070C0"/>
                    </a:solidFill>
                    <a:cs typeface="Arial" panose="020B0604020202020204" pitchFamily="34" charset="0"/>
                  </a:rPr>
                  <a:t>estimated</a:t>
                </a:r>
                <a:r>
                  <a:rPr lang="en-US" sz="2400" dirty="0">
                    <a:solidFill>
                      <a:srgbClr val="000000"/>
                    </a:solidFill>
                    <a:cs typeface="Arial" panose="020B0604020202020204" pitchFamily="34" charset="0"/>
                  </a:rPr>
                  <a:t> </a:t>
                </a:r>
                <a:r>
                  <a:rPr lang="en-US" sz="2400" b="1" dirty="0">
                    <a:solidFill>
                      <a:srgbClr val="0070C0"/>
                    </a:solidFill>
                    <a:cs typeface="Arial" panose="020B0604020202020204" pitchFamily="34" charset="0"/>
                  </a:rPr>
                  <a:t>simple linear regression equation </a:t>
                </a:r>
                <a:r>
                  <a:rPr lang="en-US" sz="2400" dirty="0">
                    <a:solidFill>
                      <a:srgbClr val="000000"/>
                    </a:solidFill>
                    <a:cs typeface="Arial" panose="020B0604020202020204" pitchFamily="34" charset="0"/>
                  </a:rPr>
                  <a:t>is described as follows.</a:t>
                </a:r>
                <a:endParaRPr lang="en-US" sz="2400" b="1" i="1" dirty="0">
                  <a:latin typeface="Cambria Math" panose="02040503050406030204" pitchFamily="18" charset="0"/>
                </a:endParaRPr>
              </a:p>
              <a:p>
                <a:pPr algn="ctr">
                  <a:spcAft>
                    <a:spcPts val="1200"/>
                  </a:spcAft>
                </a:pP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𝒃</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𝒃</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𝒙</m:t>
                    </m:r>
                  </m:oMath>
                </a14:m>
                <a:r>
                  <a:rPr lang="en-US" sz="2400" b="1" dirty="0"/>
                  <a:t> </a:t>
                </a:r>
              </a:p>
              <a:p>
                <a:pPr>
                  <a:spcAft>
                    <a:spcPts val="0"/>
                  </a:spcAft>
                  <a:tabLst>
                    <a:tab pos="1374775" algn="l"/>
                  </a:tabLst>
                </a:pPr>
                <a:r>
                  <a:rPr lang="en-US" sz="2400" dirty="0"/>
                  <a:t>Where</a:t>
                </a:r>
                <a:r>
                  <a:rPr lang="en-US" dirty="0"/>
                  <a: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i="1" dirty="0"/>
                  <a:t> </a:t>
                </a:r>
                <a:r>
                  <a:rPr lang="en-US" sz="2400" dirty="0"/>
                  <a:t>is the </a:t>
                </a:r>
                <a:r>
                  <a:rPr lang="en-US" sz="2400" b="1" dirty="0">
                    <a:solidFill>
                      <a:srgbClr val="0070C0"/>
                    </a:solidFill>
                  </a:rPr>
                  <a:t>point estimator </a:t>
                </a:r>
                <a:r>
                  <a:rPr lang="en-US" sz="2400" dirty="0"/>
                  <a:t>of </a:t>
                </a:r>
                <a14:m>
                  <m:oMath xmlns:m="http://schemas.openxmlformats.org/officeDocument/2006/math">
                    <m:r>
                      <a:rPr lang="en-US" sz="2400" i="1">
                        <a:latin typeface="Cambria Math" panose="02040503050406030204" pitchFamily="18" charset="0"/>
                        <a:cs typeface="Arial" panose="020B0604020202020204" pitchFamily="34" charset="0"/>
                      </a:rPr>
                      <m:t>𝐸</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𝑦</m:t>
                        </m:r>
                        <m:r>
                          <a:rPr lang="en-US" sz="2400" i="1">
                            <a:latin typeface="Cambria Math" panose="02040503050406030204" pitchFamily="18" charset="0"/>
                            <a:cs typeface="Arial" panose="020B0604020202020204" pitchFamily="34" charset="0"/>
                          </a:rPr>
                          <m:t>|</m:t>
                        </m:r>
                        <m:r>
                          <a:rPr lang="en-US" sz="2400" i="1">
                            <a:latin typeface="Cambria Math" panose="02040503050406030204" pitchFamily="18" charset="0"/>
                            <a:cs typeface="Arial" panose="020B0604020202020204" pitchFamily="34" charset="0"/>
                          </a:rPr>
                          <m:t>𝑥</m:t>
                        </m:r>
                      </m:e>
                    </m:d>
                  </m:oMath>
                </a14:m>
                <a:r>
                  <a:rPr lang="en-US" sz="2400" dirty="0"/>
                  <a:t>, the mean of </a:t>
                </a:r>
                <a14:m>
                  <m:oMath xmlns:m="http://schemas.openxmlformats.org/officeDocument/2006/math">
                    <m:r>
                      <a:rPr lang="en-US" sz="2400" i="1" dirty="0" smtClean="0">
                        <a:latin typeface="Cambria Math" panose="02040503050406030204" pitchFamily="18" charset="0"/>
                      </a:rPr>
                      <m:t>𝑦</m:t>
                    </m:r>
                  </m:oMath>
                </a14:m>
                <a:r>
                  <a:rPr lang="en-US" sz="2400" dirty="0"/>
                  <a:t> for a given </a:t>
                </a:r>
                <a:r>
                  <a:rPr lang="en-US" sz="2400" dirty="0">
                    <a:latin typeface="Arial" panose="020B0604020202020204" pitchFamily="34" charset="0"/>
                    <a:cs typeface="Arial" panose="020B0604020202020204" pitchFamily="34" charset="0"/>
                  </a:rPr>
                  <a:t>𝑥</a:t>
                </a:r>
                <a:r>
                  <a:rPr lang="en-US" sz="2400" dirty="0"/>
                  <a:t>.</a:t>
                </a:r>
                <a:endParaRPr lang="en-US" sz="2400" i="1" dirty="0">
                  <a:latin typeface="Cambria Math" panose="02040503050406030204" pitchFamily="18" charset="0"/>
                </a:endParaRPr>
              </a:p>
              <a:p>
                <a:pPr>
                  <a:spcBef>
                    <a:spcPts val="1800"/>
                  </a:spcBef>
                  <a:spcAft>
                    <a:spcPts val="0"/>
                  </a:spcAft>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rPr>
                          <m:t>0</m:t>
                        </m:r>
                      </m:sub>
                    </m:sSub>
                  </m:oMath>
                </a14:m>
                <a:r>
                  <a:rPr lang="en-US" sz="2400" dirty="0"/>
                  <a:t> is </a:t>
                </a:r>
                <a:r>
                  <a:rPr lang="en-US" dirty="0"/>
                  <a:t>the point estimator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sz="2400" dirty="0"/>
                  <a:t> and the </a:t>
                </a:r>
                <a:r>
                  <a:rPr lang="en-US" sz="2400" dirty="0">
                    <a:latin typeface="Arial" panose="020B0604020202020204" pitchFamily="34" charset="0"/>
                    <a:cs typeface="Arial" panose="020B0604020202020204" pitchFamily="34" charset="0"/>
                  </a:rPr>
                  <a:t>𝑦</a:t>
                </a:r>
                <a:r>
                  <a:rPr lang="en-US" sz="2400" dirty="0"/>
                  <a:t>-intercept of the regression.</a:t>
                </a:r>
              </a:p>
              <a:p>
                <a:pPr marL="460375">
                  <a:spcAft>
                    <a:spcPts val="0"/>
                  </a:spcAft>
                </a:pPr>
                <a:r>
                  <a:rPr lang="en-US" dirty="0"/>
                  <a:t>The </a:t>
                </a:r>
                <a:r>
                  <a:rPr lang="en-US" dirty="0">
                    <a:latin typeface="Arial" panose="020B0604020202020204" pitchFamily="34" charset="0"/>
                    <a:cs typeface="Arial" panose="020B0604020202020204" pitchFamily="34" charset="0"/>
                  </a:rPr>
                  <a:t>𝑦</a:t>
                </a:r>
                <a:r>
                  <a:rPr lang="en-US" dirty="0"/>
                  <a:t>-intercept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rPr>
                          <m:t>0</m:t>
                        </m:r>
                      </m:sub>
                    </m:sSub>
                  </m:oMath>
                </a14:m>
                <a:r>
                  <a:rPr lang="en-US" sz="2400" dirty="0"/>
                  <a:t> is the estimated value of the dependent variable </a:t>
                </a:r>
                <a:r>
                  <a:rPr lang="en-US" dirty="0">
                    <a:latin typeface="Arial" panose="020B0604020202020204" pitchFamily="34" charset="0"/>
                    <a:cs typeface="Arial" panose="020B0604020202020204" pitchFamily="34" charset="0"/>
                  </a:rPr>
                  <a:t>𝑦</a:t>
                </a:r>
                <a:r>
                  <a:rPr lang="en-US" sz="2400" dirty="0"/>
                  <a:t> when the independent variable </a:t>
                </a:r>
                <a14:m>
                  <m:oMath xmlns:m="http://schemas.openxmlformats.org/officeDocument/2006/math">
                    <m:r>
                      <a:rPr lang="en-US" sz="2400" i="1" dirty="0" smtClean="0">
                        <a:latin typeface="Cambria Math" panose="02040503050406030204" pitchFamily="18" charset="0"/>
                      </a:rPr>
                      <m:t>𝑥</m:t>
                    </m:r>
                  </m:oMath>
                </a14:m>
                <a:r>
                  <a:rPr lang="en-US" sz="2400" dirty="0"/>
                  <a:t> is equal to 0. </a:t>
                </a:r>
              </a:p>
              <a:p>
                <a:pPr>
                  <a:spcBef>
                    <a:spcPts val="1800"/>
                  </a:spcBef>
                  <a:spcAft>
                    <a:spcPts val="0"/>
                  </a:spcAft>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rPr>
                          <m:t>1</m:t>
                        </m:r>
                      </m:sub>
                    </m:sSub>
                  </m:oMath>
                </a14:m>
                <a:r>
                  <a:rPr lang="en-US" sz="2400" dirty="0"/>
                  <a:t> is </a:t>
                </a:r>
                <a:r>
                  <a:rPr lang="en-US" dirty="0"/>
                  <a:t>the point estimator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sz="2400" dirty="0"/>
                  <a:t> and the slope of the regression.</a:t>
                </a:r>
              </a:p>
              <a:p>
                <a:pPr marL="460375">
                  <a:spcAft>
                    <a:spcPts val="0"/>
                  </a:spcAft>
                </a:pPr>
                <a:r>
                  <a:rPr lang="en-US" sz="2400" dirty="0"/>
                  <a:t>The slope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rPr>
                          <m:t>1</m:t>
                        </m:r>
                      </m:sub>
                    </m:sSub>
                  </m:oMath>
                </a14:m>
                <a:r>
                  <a:rPr lang="en-US" sz="2400" dirty="0"/>
                  <a:t> is the estimated change in the value of the dependent variable </a:t>
                </a:r>
                <a:r>
                  <a:rPr lang="en-US" dirty="0">
                    <a:latin typeface="Arial" panose="020B0604020202020204" pitchFamily="34" charset="0"/>
                    <a:cs typeface="Arial" panose="020B0604020202020204" pitchFamily="34" charset="0"/>
                  </a:rPr>
                  <a:t>𝑦</a:t>
                </a:r>
                <a:r>
                  <a:rPr lang="en-US" sz="2400" dirty="0"/>
                  <a:t> that is associated with a one unit increase in the independent variable </a:t>
                </a:r>
                <a14:m>
                  <m:oMath xmlns:m="http://schemas.openxmlformats.org/officeDocument/2006/math">
                    <m:r>
                      <a:rPr lang="en-US" i="1" dirty="0">
                        <a:latin typeface="Cambria Math" panose="02040503050406030204" pitchFamily="18" charset="0"/>
                      </a:rPr>
                      <m:t>𝑥</m:t>
                    </m:r>
                  </m:oMath>
                </a14:m>
                <a:r>
                  <a:rPr lang="en-US" sz="2400" dirty="0"/>
                  <a:t>. </a:t>
                </a:r>
              </a:p>
              <a:p>
                <a:pPr marL="914400">
                  <a:spcAft>
                    <a:spcPts val="0"/>
                  </a:spcAft>
                </a:pPr>
                <a:endParaRPr lang="en-US" sz="2400" dirty="0"/>
              </a:p>
            </p:txBody>
          </p:sp>
        </mc:Choice>
        <mc:Fallback xmlns="">
          <p:sp>
            <p:nvSpPr>
              <p:cNvPr id="12" name="Text Placeholder 11">
                <a:extLst>
                  <a:ext uri="{FF2B5EF4-FFF2-40B4-BE49-F238E27FC236}">
                    <a16:creationId xmlns:a16="http://schemas.microsoft.com/office/drawing/2014/main" id="{A4E578D9-7F5F-F0FF-3AB6-732EC93AC62F}"/>
                  </a:ext>
                </a:extLst>
              </p:cNvPr>
              <p:cNvSpPr>
                <a:spLocks noGrp="1" noRot="1" noChangeAspect="1" noMove="1" noResize="1" noEditPoints="1" noAdjustHandles="1" noChangeArrowheads="1" noChangeShapeType="1" noTextEdit="1"/>
              </p:cNvSpPr>
              <p:nvPr>
                <p:ph type="body" sz="quarter" idx="15"/>
              </p:nvPr>
            </p:nvSpPr>
            <p:spPr>
              <a:xfrm>
                <a:off x="740228" y="1165050"/>
                <a:ext cx="10711543" cy="4542075"/>
              </a:xfrm>
              <a:blipFill>
                <a:blip r:embed="rId3"/>
                <a:stretch>
                  <a:fillRect l="-1706" t="-1879" r="-1991" b="-2953"/>
                </a:stretch>
              </a:blipFill>
            </p:spPr>
            <p:txBody>
              <a:bodyPr/>
              <a:lstStyle/>
              <a:p>
                <a:r>
                  <a:rPr lang="en-US">
                    <a:noFill/>
                  </a:rPr>
                  <a:t> </a:t>
                </a:r>
              </a:p>
            </p:txBody>
          </p:sp>
        </mc:Fallback>
      </mc:AlternateContent>
    </p:spTree>
    <p:extLst>
      <p:ext uri="{BB962C8B-B14F-4D97-AF65-F5344CB8AC3E}">
        <p14:creationId xmlns:p14="http://schemas.microsoft.com/office/powerpoint/2010/main" val="3181099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4563C-542A-D08C-1A11-F2F943F613B0}"/>
              </a:ext>
            </a:extLst>
          </p:cNvPr>
          <p:cNvSpPr>
            <a:spLocks noGrp="1"/>
          </p:cNvSpPr>
          <p:nvPr>
            <p:ph type="title"/>
          </p:nvPr>
        </p:nvSpPr>
        <p:spPr>
          <a:xfrm>
            <a:off x="554387" y="365125"/>
            <a:ext cx="11088444" cy="672105"/>
          </a:xfrm>
        </p:spPr>
        <p:txBody>
          <a:bodyPr/>
          <a:lstStyle/>
          <a:p>
            <a:r>
              <a:rPr lang="en-US" sz="3200" dirty="0"/>
              <a:t>8.1 The Estimation Process in Simple 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31EB207-E6CC-3AF0-A9DB-03F1D10D990F}"/>
                  </a:ext>
                </a:extLst>
              </p:cNvPr>
              <p:cNvSpPr>
                <a:spLocks noGrp="1"/>
              </p:cNvSpPr>
              <p:nvPr>
                <p:ph type="body" sz="quarter" idx="15"/>
              </p:nvPr>
            </p:nvSpPr>
            <p:spPr>
              <a:xfrm>
                <a:off x="834558" y="1318437"/>
                <a:ext cx="4928289" cy="4453055"/>
              </a:xfrm>
            </p:spPr>
            <p:txBody>
              <a:bodyPr/>
              <a:lstStyle/>
              <a:p>
                <a:pPr>
                  <a:spcBef>
                    <a:spcPts val="1200"/>
                  </a:spcBef>
                </a:pPr>
                <a:r>
                  <a:rPr lang="en-US" dirty="0"/>
                  <a:t>The estimation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rPr>
                          <m:t>1</m:t>
                        </m:r>
                      </m:sub>
                    </m:sSub>
                  </m:oMath>
                </a14:m>
                <a:r>
                  <a:rPr lang="en-US" dirty="0"/>
                  <a:t> is a statistical process much like the estimation of the population mean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described in Chapter 7.</a:t>
                </a:r>
              </a:p>
              <a:p>
                <a:pPr>
                  <a:spcBef>
                    <a:spcPts val="12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a14:m>
                <a:r>
                  <a:rPr lang="en-US" dirty="0"/>
                  <a:t> are the unknown parameters of interest,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rPr>
                          <m:t>1</m:t>
                        </m:r>
                      </m:sub>
                    </m:sSub>
                  </m:oMath>
                </a14:m>
                <a:r>
                  <a:rPr lang="en-US" dirty="0"/>
                  <a:t> are the sample statistics used to estimate the parameters.</a:t>
                </a:r>
              </a:p>
              <a:p>
                <a:pPr>
                  <a:spcBef>
                    <a:spcPts val="1200"/>
                  </a:spcBef>
                </a:pPr>
                <a:r>
                  <a:rPr lang="en-US" dirty="0"/>
                  <a:t>The flow chart to the right provides a summary of the estimation process for simple linear regression</a:t>
                </a:r>
              </a:p>
            </p:txBody>
          </p:sp>
        </mc:Choice>
        <mc:Fallback xmlns="">
          <p:sp>
            <p:nvSpPr>
              <p:cNvPr id="3" name="Text Placeholder 2">
                <a:extLst>
                  <a:ext uri="{FF2B5EF4-FFF2-40B4-BE49-F238E27FC236}">
                    <a16:creationId xmlns:a16="http://schemas.microsoft.com/office/drawing/2014/main" id="{431EB207-E6CC-3AF0-A9DB-03F1D10D990F}"/>
                  </a:ext>
                </a:extLst>
              </p:cNvPr>
              <p:cNvSpPr>
                <a:spLocks noGrp="1" noRot="1" noChangeAspect="1" noMove="1" noResize="1" noEditPoints="1" noAdjustHandles="1" noChangeArrowheads="1" noChangeShapeType="1" noTextEdit="1"/>
              </p:cNvSpPr>
              <p:nvPr>
                <p:ph type="body" sz="quarter" idx="15"/>
              </p:nvPr>
            </p:nvSpPr>
            <p:spPr>
              <a:xfrm>
                <a:off x="834558" y="1318437"/>
                <a:ext cx="4928289" cy="4453055"/>
              </a:xfrm>
              <a:blipFill>
                <a:blip r:embed="rId3"/>
                <a:stretch>
                  <a:fillRect l="-3837" t="-1915" r="-1733" b="-1505"/>
                </a:stretch>
              </a:blipFill>
            </p:spPr>
            <p:txBody>
              <a:bodyPr/>
              <a:lstStyle/>
              <a:p>
                <a:r>
                  <a:rPr lang="en-US">
                    <a:noFill/>
                  </a:rPr>
                  <a:t> </a:t>
                </a:r>
              </a:p>
            </p:txBody>
          </p:sp>
        </mc:Fallback>
      </mc:AlternateContent>
      <p:pic>
        <p:nvPicPr>
          <p:cNvPr id="7" name="Picture Placeholder 6" descr="A cyclic diagram shows the estimation process in simple linear regression. The four steps are as follows. Step 1: Regression model y = beta_0 plus beta_1 x plus epsilon. Unknown parameters, beta_0, beta_1. Step 2: Sample data. A table consists of two columns x and y. Entries under column x are from x_1 through x_n. The corresponding entries under column are from y_1 through y_n. Step 3: Estimated regression equation. y-hat = b_0 + b_1 x. Sample statistics, b_0, b_1. Step 4: b_0 and b_1 provide estimates of beta_0 and beta_1. &#10;">
            <a:extLst>
              <a:ext uri="{FF2B5EF4-FFF2-40B4-BE49-F238E27FC236}">
                <a16:creationId xmlns:a16="http://schemas.microsoft.com/office/drawing/2014/main" id="{281FE5C6-8AB7-DE7E-9E51-0F5FAE0738B7}"/>
              </a:ext>
            </a:extLst>
          </p:cNvPr>
          <p:cNvPicPr>
            <a:picLocks noGrp="1" noChangeAspect="1"/>
          </p:cNvPicPr>
          <p:nvPr>
            <p:ph type="pic" sz="quarter" idx="16"/>
          </p:nvPr>
        </p:nvPicPr>
        <p:blipFill rotWithShape="1">
          <a:blip r:embed="rId4"/>
          <a:srcRect/>
          <a:stretch/>
        </p:blipFill>
        <p:spPr>
          <a:xfrm>
            <a:off x="6274477" y="1213244"/>
            <a:ext cx="4959335" cy="4663440"/>
          </a:xfrm>
        </p:spPr>
      </p:pic>
    </p:spTree>
    <p:extLst>
      <p:ext uri="{BB962C8B-B14F-4D97-AF65-F5344CB8AC3E}">
        <p14:creationId xmlns:p14="http://schemas.microsoft.com/office/powerpoint/2010/main" val="65346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D7BF-C012-4BEC-8F65-9E08ED0C7F38}"/>
              </a:ext>
            </a:extLst>
          </p:cNvPr>
          <p:cNvSpPr>
            <a:spLocks noGrp="1"/>
          </p:cNvSpPr>
          <p:nvPr>
            <p:ph type="title"/>
          </p:nvPr>
        </p:nvSpPr>
        <p:spPr/>
        <p:txBody>
          <a:bodyPr/>
          <a:lstStyle/>
          <a:p>
            <a:r>
              <a:rPr lang="en-US" dirty="0"/>
              <a:t>8.2 Least Squares Method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BEC8BB-8104-4C26-9140-469D3A662CF8}"/>
                  </a:ext>
                </a:extLst>
              </p:cNvPr>
              <p:cNvSpPr>
                <a:spLocks noGrp="1"/>
              </p:cNvSpPr>
              <p:nvPr>
                <p:ph type="body" sz="quarter" idx="15"/>
              </p:nvPr>
            </p:nvSpPr>
            <p:spPr>
              <a:xfrm>
                <a:off x="685800" y="1178028"/>
                <a:ext cx="10781737" cy="4620260"/>
              </a:xfrm>
            </p:spPr>
            <p:txBody>
              <a:bodyPr/>
              <a:lstStyle/>
              <a:p>
                <a:pPr>
                  <a:spcAft>
                    <a:spcPts val="1200"/>
                  </a:spcAft>
                </a:pPr>
                <a:r>
                  <a:rPr lang="en-US" dirty="0">
                    <a:solidFill>
                      <a:srgbClr val="000000"/>
                    </a:solidFill>
                    <a:cs typeface="Arial" panose="020B0604020202020204" pitchFamily="34" charset="0"/>
                  </a:rPr>
                  <a:t>The</a:t>
                </a:r>
                <a:r>
                  <a:rPr lang="en-US" sz="2000" dirty="0">
                    <a:solidFill>
                      <a:srgbClr val="000000"/>
                    </a:solidFill>
                    <a:cs typeface="Arial" panose="020B0604020202020204" pitchFamily="34" charset="0"/>
                  </a:rPr>
                  <a:t> </a:t>
                </a:r>
                <a:r>
                  <a:rPr lang="en-US" b="1" dirty="0">
                    <a:solidFill>
                      <a:srgbClr val="0070C0"/>
                    </a:solidFill>
                    <a:cs typeface="Arial" panose="020B0604020202020204" pitchFamily="34" charset="0"/>
                  </a:rPr>
                  <a:t>least squares method </a:t>
                </a:r>
                <a:r>
                  <a:rPr lang="en-US" dirty="0"/>
                  <a:t>is a procedure for using sample data to find the estimated linear regression equation</a:t>
                </a:r>
                <a:r>
                  <a:rPr lang="en-US" dirty="0">
                    <a:cs typeface="Arial" panose="020B0604020202020204" pitchFamily="34" charset="0"/>
                  </a:rPr>
                  <a:t> (</a:t>
                </a:r>
                <a:r>
                  <a:rPr lang="en-US" dirty="0"/>
                  <a:t>see notes for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rPr>
                          <m:t>0</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rPr>
                          <m:t>1</m:t>
                        </m:r>
                      </m:sub>
                    </m:sSub>
                  </m:oMath>
                </a14:m>
                <a:r>
                  <a:rPr lang="en-US" sz="2400" dirty="0"/>
                  <a:t> equations.)</a:t>
                </a:r>
              </a:p>
              <a:p>
                <a:pPr>
                  <a:spcAft>
                    <a:spcPts val="0"/>
                  </a:spcAft>
                </a:pPr>
                <a14:m>
                  <m:oMathPara xmlns:m="http://schemas.openxmlformats.org/officeDocument/2006/math">
                    <m:oMathParaPr>
                      <m:jc m:val="centerGroup"/>
                    </m:oMathParaPr>
                    <m:oMath xmlns:m="http://schemas.openxmlformats.org/officeDocument/2006/math">
                      <m:func>
                        <m:funcPr>
                          <m:ctrlPr>
                            <a:rPr lang="en-US" b="1" i="1">
                              <a:latin typeface="Cambria Math" panose="02040503050406030204" pitchFamily="18" charset="0"/>
                              <a:cs typeface="Arial" panose="020B0604020202020204" pitchFamily="34" charset="0"/>
                            </a:rPr>
                          </m:ctrlPr>
                        </m:funcPr>
                        <m:fName>
                          <m:r>
                            <a:rPr lang="en-US" b="1">
                              <a:latin typeface="Cambria Math" panose="02040503050406030204" pitchFamily="18" charset="0"/>
                              <a:cs typeface="Arial" panose="020B0604020202020204" pitchFamily="34" charset="0"/>
                            </a:rPr>
                            <m:t>𝐦𝐢𝐧</m:t>
                          </m:r>
                        </m:fName>
                        <m:e>
                          <m:nary>
                            <m:naryPr>
                              <m:chr m:val="∑"/>
                              <m:subHide m:val="on"/>
                              <m:supHide m:val="on"/>
                              <m:ctrlPr>
                                <a:rPr lang="en-US" b="1" i="1">
                                  <a:latin typeface="Cambria Math" panose="02040503050406030204" pitchFamily="18" charset="0"/>
                                  <a:cs typeface="Arial" panose="020B0604020202020204" pitchFamily="34" charset="0"/>
                                </a:rPr>
                              </m:ctrlPr>
                            </m:naryPr>
                            <m:sub/>
                            <m:sup/>
                            <m:e>
                              <m:sSubSup>
                                <m:sSubSupPr>
                                  <m:ctrlPr>
                                    <a:rPr lang="en-US" b="1" i="1" smtClean="0">
                                      <a:latin typeface="Cambria Math" panose="02040503050406030204" pitchFamily="18" charset="0"/>
                                      <a:cs typeface="Arial" panose="020B0604020202020204" pitchFamily="34" charset="0"/>
                                    </a:rPr>
                                  </m:ctrlPr>
                                </m:sSubSupPr>
                                <m:e>
                                  <m:r>
                                    <a:rPr lang="en-US" b="1" i="1" smtClean="0">
                                      <a:latin typeface="Cambria Math" panose="02040503050406030204" pitchFamily="18" charset="0"/>
                                      <a:cs typeface="Arial" panose="020B0604020202020204" pitchFamily="34" charset="0"/>
                                    </a:rPr>
                                    <m:t>𝒆</m:t>
                                  </m:r>
                                </m:e>
                                <m:sub>
                                  <m:r>
                                    <a:rPr lang="en-US" b="1" i="1" smtClean="0">
                                      <a:latin typeface="Cambria Math" panose="02040503050406030204" pitchFamily="18" charset="0"/>
                                      <a:cs typeface="Arial" panose="020B0604020202020204" pitchFamily="34" charset="0"/>
                                    </a:rPr>
                                    <m:t>𝒊</m:t>
                                  </m:r>
                                </m:sub>
                                <m:sup>
                                  <m:r>
                                    <a:rPr lang="en-US" b="1" i="1" smtClean="0">
                                      <a:latin typeface="Cambria Math" panose="02040503050406030204" pitchFamily="18" charset="0"/>
                                      <a:cs typeface="Arial" panose="020B0604020202020204" pitchFamily="34" charset="0"/>
                                    </a:rPr>
                                    <m:t>𝟐</m:t>
                                  </m:r>
                                </m:sup>
                              </m:sSubSup>
                            </m:e>
                          </m:nary>
                        </m:e>
                      </m:func>
                      <m:r>
                        <a:rPr lang="en-US" b="1" i="1" smtClean="0">
                          <a:latin typeface="Cambria Math" panose="02040503050406030204" pitchFamily="18" charset="0"/>
                          <a:cs typeface="Arial" panose="020B0604020202020204" pitchFamily="34" charset="0"/>
                        </a:rPr>
                        <m:t>=</m:t>
                      </m:r>
                      <m:func>
                        <m:funcPr>
                          <m:ctrlPr>
                            <a:rPr lang="en-US" b="1" i="1" smtClean="0">
                              <a:latin typeface="Cambria Math" panose="02040503050406030204" pitchFamily="18" charset="0"/>
                              <a:cs typeface="Arial" panose="020B0604020202020204" pitchFamily="34" charset="0"/>
                            </a:rPr>
                          </m:ctrlPr>
                        </m:funcPr>
                        <m:fName>
                          <m:r>
                            <a:rPr lang="en-US" b="1" i="0" smtClean="0">
                              <a:latin typeface="Cambria Math" panose="02040503050406030204" pitchFamily="18" charset="0"/>
                              <a:cs typeface="Arial" panose="020B0604020202020204" pitchFamily="34" charset="0"/>
                            </a:rPr>
                            <m:t>𝐦𝐢𝐧</m:t>
                          </m:r>
                        </m:fName>
                        <m:e>
                          <m:nary>
                            <m:naryPr>
                              <m:chr m:val="∑"/>
                              <m:subHide m:val="on"/>
                              <m:supHide m:val="on"/>
                              <m:ctrlPr>
                                <a:rPr lang="en-US" b="1" i="1" smtClean="0">
                                  <a:latin typeface="Cambria Math" panose="02040503050406030204" pitchFamily="18" charset="0"/>
                                  <a:cs typeface="Arial" panose="020B0604020202020204" pitchFamily="34" charset="0"/>
                                </a:rPr>
                              </m:ctrlPr>
                            </m:naryPr>
                            <m:sub/>
                            <m:sup/>
                            <m:e>
                              <m:sSup>
                                <m:sSupPr>
                                  <m:ctrlPr>
                                    <a:rPr lang="en-US" b="1" i="1" smtClean="0">
                                      <a:latin typeface="Cambria Math" panose="02040503050406030204" pitchFamily="18" charset="0"/>
                                      <a:cs typeface="Arial" panose="020B0604020202020204" pitchFamily="34" charset="0"/>
                                    </a:rPr>
                                  </m:ctrlPr>
                                </m:sSupPr>
                                <m:e>
                                  <m:d>
                                    <m:dPr>
                                      <m:ctrlPr>
                                        <a:rPr lang="en-US" b="1" i="1" smtClean="0">
                                          <a:latin typeface="Cambria Math" panose="02040503050406030204" pitchFamily="18" charset="0"/>
                                          <a:cs typeface="Arial" panose="020B0604020202020204" pitchFamily="34" charset="0"/>
                                        </a:rPr>
                                      </m:ctrlPr>
                                    </m:dPr>
                                    <m:e>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𝒚</m:t>
                                          </m:r>
                                        </m:e>
                                        <m:sub>
                                          <m:r>
                                            <a:rPr lang="en-US" b="1" i="1" smtClean="0">
                                              <a:latin typeface="Cambria Math" panose="02040503050406030204" pitchFamily="18" charset="0"/>
                                              <a:cs typeface="Arial" panose="020B0604020202020204" pitchFamily="34" charset="0"/>
                                            </a:rPr>
                                            <m:t>𝒊</m:t>
                                          </m:r>
                                        </m:sub>
                                      </m:sSub>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acc>
                                            <m:accPr>
                                              <m:chr m:val="̂"/>
                                              <m:ctrlPr>
                                                <a:rPr lang="en-US" b="1" i="1" smtClean="0">
                                                  <a:latin typeface="Cambria Math" panose="02040503050406030204" pitchFamily="18" charset="0"/>
                                                  <a:cs typeface="Arial" panose="020B0604020202020204" pitchFamily="34" charset="0"/>
                                                </a:rPr>
                                              </m:ctrlPr>
                                            </m:accPr>
                                            <m:e>
                                              <m:r>
                                                <a:rPr lang="en-US" b="1" i="1" smtClean="0">
                                                  <a:latin typeface="Cambria Math" panose="02040503050406030204" pitchFamily="18" charset="0"/>
                                                  <a:cs typeface="Arial" panose="020B0604020202020204" pitchFamily="34" charset="0"/>
                                                </a:rPr>
                                                <m:t>𝒚</m:t>
                                              </m:r>
                                            </m:e>
                                          </m:acc>
                                        </m:e>
                                        <m:sub>
                                          <m:r>
                                            <a:rPr lang="en-US" b="1" i="1" smtClean="0">
                                              <a:latin typeface="Cambria Math" panose="02040503050406030204" pitchFamily="18" charset="0"/>
                                              <a:cs typeface="Arial" panose="020B0604020202020204" pitchFamily="34" charset="0"/>
                                            </a:rPr>
                                            <m:t>𝒊</m:t>
                                          </m:r>
                                        </m:sub>
                                      </m:sSub>
                                    </m:e>
                                  </m:d>
                                </m:e>
                                <m:sup>
                                  <m:r>
                                    <a:rPr lang="en-US" b="1" i="1" smtClean="0">
                                      <a:latin typeface="Cambria Math" panose="02040503050406030204" pitchFamily="18" charset="0"/>
                                      <a:cs typeface="Arial" panose="020B0604020202020204" pitchFamily="34" charset="0"/>
                                    </a:rPr>
                                    <m:t>𝟐</m:t>
                                  </m:r>
                                </m:sup>
                              </m:sSup>
                            </m:e>
                          </m:nary>
                        </m:e>
                      </m:func>
                      <m:r>
                        <a:rPr lang="en-US" b="1" i="1" smtClean="0">
                          <a:latin typeface="Cambria Math" panose="02040503050406030204" pitchFamily="18" charset="0"/>
                          <a:cs typeface="Arial" panose="020B0604020202020204" pitchFamily="34" charset="0"/>
                        </a:rPr>
                        <m:t>=</m:t>
                      </m:r>
                      <m:func>
                        <m:funcPr>
                          <m:ctrlPr>
                            <a:rPr lang="en-US" b="1" i="1">
                              <a:latin typeface="Cambria Math" panose="02040503050406030204" pitchFamily="18" charset="0"/>
                              <a:cs typeface="Arial" panose="020B0604020202020204" pitchFamily="34" charset="0"/>
                            </a:rPr>
                          </m:ctrlPr>
                        </m:funcPr>
                        <m:fName>
                          <m:r>
                            <a:rPr lang="en-US" b="1">
                              <a:latin typeface="Cambria Math" panose="02040503050406030204" pitchFamily="18" charset="0"/>
                              <a:cs typeface="Arial" panose="020B0604020202020204" pitchFamily="34" charset="0"/>
                            </a:rPr>
                            <m:t>𝐦𝐢𝐧</m:t>
                          </m:r>
                        </m:fName>
                        <m:e>
                          <m:nary>
                            <m:naryPr>
                              <m:chr m:val="∑"/>
                              <m:subHide m:val="on"/>
                              <m:supHide m:val="on"/>
                              <m:ctrlPr>
                                <a:rPr lang="en-US" b="1" i="1">
                                  <a:latin typeface="Cambria Math" panose="02040503050406030204" pitchFamily="18" charset="0"/>
                                  <a:cs typeface="Arial" panose="020B0604020202020204" pitchFamily="34" charset="0"/>
                                </a:rPr>
                              </m:ctrlPr>
                            </m:naryPr>
                            <m:sub/>
                            <m:sup/>
                            <m:e>
                              <m:sSup>
                                <m:sSupPr>
                                  <m:ctrlPr>
                                    <a:rPr lang="en-US" b="1" i="1">
                                      <a:latin typeface="Cambria Math" panose="02040503050406030204" pitchFamily="18" charset="0"/>
                                      <a:cs typeface="Arial" panose="020B0604020202020204" pitchFamily="34" charset="0"/>
                                    </a:rPr>
                                  </m:ctrlPr>
                                </m:sSupPr>
                                <m:e>
                                  <m:d>
                                    <m:dPr>
                                      <m:ctrlPr>
                                        <a:rPr lang="en-US" b="1" i="1">
                                          <a:latin typeface="Cambria Math" panose="02040503050406030204" pitchFamily="18" charset="0"/>
                                          <a:cs typeface="Arial" panose="020B0604020202020204" pitchFamily="34" charset="0"/>
                                        </a:rPr>
                                      </m:ctrlPr>
                                    </m:dPr>
                                    <m:e>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𝒚</m:t>
                                          </m:r>
                                        </m:e>
                                        <m:sub>
                                          <m:r>
                                            <a:rPr lang="en-US" b="1" i="1">
                                              <a:latin typeface="Cambria Math" panose="02040503050406030204" pitchFamily="18" charset="0"/>
                                              <a:cs typeface="Arial" panose="020B0604020202020204" pitchFamily="34" charset="0"/>
                                            </a:rPr>
                                            <m:t>𝒊</m:t>
                                          </m:r>
                                        </m:sub>
                                      </m:sSub>
                                      <m:r>
                                        <a:rPr lang="en-US" b="1" i="1">
                                          <a:latin typeface="Cambria Math" panose="02040503050406030204" pitchFamily="18" charset="0"/>
                                          <a:cs typeface="Arial" panose="020B0604020202020204" pitchFamily="34" charset="0"/>
                                        </a:rPr>
                                        <m:t>−</m:t>
                                      </m:r>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𝒃</m:t>
                                          </m:r>
                                        </m:e>
                                        <m:sub>
                                          <m:r>
                                            <a:rPr lang="en-US" b="1" i="1">
                                              <a:latin typeface="Cambria Math" panose="02040503050406030204" pitchFamily="18" charset="0"/>
                                              <a:cs typeface="Arial" panose="020B0604020202020204" pitchFamily="34" charset="0"/>
                                            </a:rPr>
                                            <m:t>𝟎</m:t>
                                          </m:r>
                                        </m:sub>
                                      </m:sSub>
                                      <m:r>
                                        <a:rPr lang="en-US" b="1" i="1" smtClean="0">
                                          <a:latin typeface="Cambria Math" panose="02040503050406030204" pitchFamily="18" charset="0"/>
                                          <a:cs typeface="Arial" panose="020B0604020202020204" pitchFamily="34" charset="0"/>
                                        </a:rPr>
                                        <m:t>−</m:t>
                                      </m:r>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𝒃</m:t>
                                          </m:r>
                                        </m:e>
                                        <m:sub>
                                          <m:r>
                                            <a:rPr lang="en-US" b="1" i="1">
                                              <a:latin typeface="Cambria Math" panose="02040503050406030204" pitchFamily="18" charset="0"/>
                                              <a:cs typeface="Arial" panose="020B0604020202020204" pitchFamily="34" charset="0"/>
                                            </a:rPr>
                                            <m:t>𝟏</m:t>
                                          </m:r>
                                        </m:sub>
                                      </m:sSub>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b="1" i="1">
                                              <a:latin typeface="Cambria Math" panose="02040503050406030204" pitchFamily="18" charset="0"/>
                                              <a:cs typeface="Arial" panose="020B0604020202020204" pitchFamily="34" charset="0"/>
                                            </a:rPr>
                                            <m:t>𝒊</m:t>
                                          </m:r>
                                        </m:sub>
                                      </m:sSub>
                                    </m:e>
                                  </m:d>
                                </m:e>
                                <m:sup>
                                  <m:r>
                                    <a:rPr lang="en-US" b="1" i="1">
                                      <a:latin typeface="Cambria Math" panose="02040503050406030204" pitchFamily="18" charset="0"/>
                                      <a:cs typeface="Arial" panose="020B0604020202020204" pitchFamily="34" charset="0"/>
                                    </a:rPr>
                                    <m:t>𝟐</m:t>
                                  </m:r>
                                </m:sup>
                              </m:sSup>
                            </m:e>
                          </m:nary>
                        </m:e>
                      </m:func>
                    </m:oMath>
                  </m:oMathPara>
                </a14:m>
                <a:endParaRPr lang="en-US" b="1" dirty="0">
                  <a:cs typeface="Arial" panose="020B0604020202020204" pitchFamily="34" charset="0"/>
                </a:endParaRPr>
              </a:p>
              <a:p>
                <a:pPr>
                  <a:spcBef>
                    <a:spcPts val="0"/>
                  </a:spcBef>
                  <a:spcAft>
                    <a:spcPts val="0"/>
                  </a:spcAft>
                </a:pPr>
                <a:r>
                  <a:rPr lang="en-US" dirty="0">
                    <a:solidFill>
                      <a:srgbClr val="000000"/>
                    </a:solidFill>
                    <a:cs typeface="Arial" panose="020B0604020202020204" pitchFamily="34" charset="0"/>
                  </a:rPr>
                  <a:t>Where	</a:t>
                </a:r>
              </a:p>
              <a:p>
                <a:pPr marL="687388">
                  <a:spcBef>
                    <a:spcPts val="600"/>
                  </a:spcBef>
                  <a:spcAft>
                    <a:spcPts val="0"/>
                  </a:spcAft>
                </a:pP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𝒚</m:t>
                        </m:r>
                      </m:e>
                      <m:sub>
                        <m:r>
                          <a:rPr lang="en-US" b="1" i="1">
                            <a:latin typeface="Cambria Math" panose="02040503050406030204" pitchFamily="18" charset="0"/>
                            <a:cs typeface="Arial" panose="020B0604020202020204" pitchFamily="34" charset="0"/>
                          </a:rPr>
                          <m:t>𝒊</m:t>
                        </m:r>
                      </m:sub>
                    </m:sSub>
                    <m:r>
                      <a:rPr lang="en-US" b="1" i="1">
                        <a:latin typeface="Cambria Math" panose="02040503050406030204" pitchFamily="18" charset="0"/>
                        <a:cs typeface="Arial" panose="020B0604020202020204" pitchFamily="34" charset="0"/>
                      </a:rPr>
                      <m:t>−</m:t>
                    </m:r>
                    <m:sSub>
                      <m:sSubPr>
                        <m:ctrlPr>
                          <a:rPr lang="en-US" b="1" i="1">
                            <a:latin typeface="Cambria Math" panose="02040503050406030204" pitchFamily="18" charset="0"/>
                            <a:cs typeface="Arial" panose="020B0604020202020204" pitchFamily="34" charset="0"/>
                          </a:rPr>
                        </m:ctrlPr>
                      </m:sSubPr>
                      <m:e>
                        <m:acc>
                          <m:accPr>
                            <m:chr m:val="̂"/>
                            <m:ctrlPr>
                              <a:rPr lang="en-US" b="1" i="1">
                                <a:latin typeface="Cambria Math" panose="02040503050406030204" pitchFamily="18" charset="0"/>
                                <a:cs typeface="Arial" panose="020B0604020202020204" pitchFamily="34" charset="0"/>
                              </a:rPr>
                            </m:ctrlPr>
                          </m:accPr>
                          <m:e>
                            <m:r>
                              <a:rPr lang="en-US" b="1" i="1">
                                <a:latin typeface="Cambria Math" panose="02040503050406030204" pitchFamily="18" charset="0"/>
                                <a:cs typeface="Arial" panose="020B0604020202020204" pitchFamily="34" charset="0"/>
                              </a:rPr>
                              <m:t>𝒚</m:t>
                            </m:r>
                          </m:e>
                        </m:acc>
                      </m:e>
                      <m:sub>
                        <m:r>
                          <a:rPr lang="en-US" b="1" i="1">
                            <a:latin typeface="Cambria Math" panose="02040503050406030204" pitchFamily="18" charset="0"/>
                            <a:cs typeface="Arial" panose="020B0604020202020204" pitchFamily="34" charset="0"/>
                          </a:rPr>
                          <m:t>𝒊</m:t>
                        </m:r>
                      </m:sub>
                    </m:sSub>
                  </m:oMath>
                </a14:m>
                <a:r>
                  <a:rPr lang="en-US" i="1" dirty="0">
                    <a:latin typeface="Cambria Math" panose="02040503050406030204" pitchFamily="18" charset="0"/>
                  </a:rPr>
                  <a:t> </a:t>
                </a:r>
                <a:r>
                  <a:rPr lang="en-US" dirty="0">
                    <a:latin typeface="Arial" panose="020B0604020202020204" pitchFamily="34" charset="0"/>
                    <a:cs typeface="Arial" panose="020B0604020202020204" pitchFamily="34" charset="0"/>
                  </a:rPr>
                  <a:t>is referred to as the </a:t>
                </a:r>
                <a:r>
                  <a:rPr lang="en-US" dirty="0"/>
                  <a:t>𝑖</a:t>
                </a:r>
                <a:r>
                  <a:rPr lang="en-US" dirty="0" err="1">
                    <a:cs typeface="Arial" panose="020B0604020202020204" pitchFamily="34" charset="0"/>
                  </a:rPr>
                  <a:t>th</a:t>
                </a:r>
                <a:r>
                  <a:rPr lang="en-US" dirty="0">
                    <a:latin typeface="Arial" panose="020B0604020202020204" pitchFamily="34" charset="0"/>
                    <a:cs typeface="Arial" panose="020B0604020202020204" pitchFamily="34" charset="0"/>
                  </a:rPr>
                  <a:t> </a:t>
                </a:r>
                <a:r>
                  <a:rPr lang="en-US" b="1" dirty="0">
                    <a:solidFill>
                      <a:srgbClr val="0070C0"/>
                    </a:solidFill>
                    <a:latin typeface="Arial" panose="020B0604020202020204" pitchFamily="34" charset="0"/>
                    <a:cs typeface="Arial" panose="020B0604020202020204" pitchFamily="34" charset="0"/>
                  </a:rPr>
                  <a:t>residual</a:t>
                </a:r>
                <a:r>
                  <a:rPr lang="en-US" dirty="0">
                    <a:cs typeface="Arial" panose="020B0604020202020204" pitchFamily="34" charset="0"/>
                  </a:rPr>
                  <a:t>: the error made in estimating the value of the dependent variable for the </a:t>
                </a:r>
                <a:r>
                  <a:rPr lang="en-US" dirty="0"/>
                  <a:t>𝑖</a:t>
                </a:r>
                <a:r>
                  <a:rPr lang="en-US" dirty="0" err="1">
                    <a:cs typeface="Arial" panose="020B0604020202020204" pitchFamily="34" charset="0"/>
                  </a:rPr>
                  <a:t>th</a:t>
                </a:r>
                <a:r>
                  <a:rPr lang="en-US" dirty="0">
                    <a:cs typeface="Arial" panose="020B0604020202020204" pitchFamily="34" charset="0"/>
                  </a:rPr>
                  <a:t> observation.</a:t>
                </a:r>
                <a:endParaRPr lang="en-US" i="1" dirty="0">
                  <a:latin typeface="Cambria Math" panose="02040503050406030204" pitchFamily="18" charset="0"/>
                </a:endParaRPr>
              </a:p>
              <a:p>
                <a:pPr marL="687388">
                  <a:spcBef>
                    <a:spcPts val="600"/>
                  </a:spcBef>
                  <a:spcAft>
                    <a:spcPts val="0"/>
                  </a:spcAft>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solidFill>
                      <a:srgbClr val="000000"/>
                    </a:solidFill>
                    <a:cs typeface="Arial" panose="020B0604020202020204" pitchFamily="34" charset="0"/>
                  </a:rPr>
                  <a:t>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rPr>
                          <m:t>𝑖</m:t>
                        </m:r>
                      </m:sub>
                    </m:sSub>
                  </m:oMath>
                </a14:m>
                <a:r>
                  <a:rPr lang="en-US" dirty="0">
                    <a:solidFill>
                      <a:srgbClr val="000000"/>
                    </a:solidFill>
                    <a:cs typeface="Arial" panose="020B0604020202020204" pitchFamily="34" charset="0"/>
                  </a:rPr>
                  <a:t> are the values of independent and dependent variables for the </a:t>
                </a:r>
                <a:r>
                  <a:rPr lang="en-US" dirty="0"/>
                  <a:t>𝑖</a:t>
                </a:r>
                <a:r>
                  <a:rPr lang="en-US" dirty="0" err="1">
                    <a:solidFill>
                      <a:srgbClr val="000000"/>
                    </a:solidFill>
                    <a:cs typeface="Arial" panose="020B0604020202020204" pitchFamily="34" charset="0"/>
                  </a:rPr>
                  <a:t>th</a:t>
                </a:r>
                <a:r>
                  <a:rPr lang="en-US" dirty="0">
                    <a:cs typeface="Arial" panose="020B0604020202020204" pitchFamily="34" charset="0"/>
                  </a:rPr>
                  <a:t> </a:t>
                </a:r>
                <a:r>
                  <a:rPr lang="en-US" dirty="0">
                    <a:solidFill>
                      <a:srgbClr val="000000"/>
                    </a:solidFill>
                    <a:cs typeface="Arial" panose="020B0604020202020204" pitchFamily="34" charset="0"/>
                  </a:rPr>
                  <a:t>observation.</a:t>
                </a:r>
              </a:p>
              <a:p>
                <a:pPr marL="687388">
                  <a:spcBef>
                    <a:spcPts val="600"/>
                  </a:spcBef>
                  <a:spcAft>
                    <a:spcPts val="0"/>
                  </a:spcAft>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acc>
                          <m:accPr>
                            <m:chr m:val="̂"/>
                            <m:ctrlPr>
                              <a:rPr lang="en-US" i="1">
                                <a:latin typeface="Cambria Math" panose="02040503050406030204" pitchFamily="18" charset="0"/>
                                <a:cs typeface="Arial" panose="020B0604020202020204" pitchFamily="34" charset="0"/>
                              </a:rPr>
                            </m:ctrlPr>
                          </m:accPr>
                          <m:e>
                            <m:r>
                              <a:rPr lang="en-US" b="0" i="1">
                                <a:latin typeface="Cambria Math" panose="02040503050406030204" pitchFamily="18" charset="0"/>
                                <a:cs typeface="Arial" panose="020B0604020202020204" pitchFamily="34" charset="0"/>
                              </a:rPr>
                              <m:t>𝑦</m:t>
                            </m:r>
                          </m:e>
                        </m:acc>
                      </m:e>
                      <m:sub>
                        <m:r>
                          <a:rPr lang="en-US" b="0" i="1">
                            <a:latin typeface="Cambria Math" panose="02040503050406030204" pitchFamily="18" charset="0"/>
                            <a:cs typeface="Arial" panose="020B0604020202020204" pitchFamily="34" charset="0"/>
                          </a:rPr>
                          <m:t>𝑖</m:t>
                        </m:r>
                      </m:sub>
                    </m:sSub>
                  </m:oMath>
                </a14:m>
                <a:r>
                  <a:rPr lang="en-US" dirty="0">
                    <a:solidFill>
                      <a:srgbClr val="000000"/>
                    </a:solidFill>
                    <a:cs typeface="Arial" panose="020B0604020202020204" pitchFamily="34" charset="0"/>
                  </a:rPr>
                  <a:t> is the predicted value of the dependent variable for the </a:t>
                </a:r>
                <a14:m>
                  <m:oMath xmlns:m="http://schemas.openxmlformats.org/officeDocument/2006/math">
                    <m:r>
                      <a:rPr lang="en-US" i="1" dirty="0" smtClean="0">
                        <a:solidFill>
                          <a:srgbClr val="000000"/>
                        </a:solidFill>
                        <a:latin typeface="Cambria Math" panose="02040503050406030204" pitchFamily="18" charset="0"/>
                        <a:cs typeface="Arial" panose="020B0604020202020204" pitchFamily="34" charset="0"/>
                      </a:rPr>
                      <m:t>𝑖</m:t>
                    </m:r>
                  </m:oMath>
                </a14:m>
                <a:r>
                  <a:rPr lang="en-US" dirty="0" err="1">
                    <a:solidFill>
                      <a:srgbClr val="000000"/>
                    </a:solidFill>
                    <a:cs typeface="Arial" panose="020B0604020202020204" pitchFamily="34" charset="0"/>
                  </a:rPr>
                  <a:t>th</a:t>
                </a:r>
                <a:r>
                  <a:rPr lang="en-US" dirty="0">
                    <a:solidFill>
                      <a:srgbClr val="000000"/>
                    </a:solidFill>
                    <a:cs typeface="Arial" panose="020B0604020202020204" pitchFamily="34" charset="0"/>
                  </a:rPr>
                  <a:t> observation.</a:t>
                </a:r>
              </a:p>
              <a:p>
                <a:pPr marL="687388">
                  <a:spcBef>
                    <a:spcPts val="600"/>
                  </a:spcBef>
                  <a:spcAft>
                    <a:spcPts val="0"/>
                  </a:spcAft>
                </a:pPr>
                <a14:m>
                  <m:oMath xmlns:m="http://schemas.openxmlformats.org/officeDocument/2006/math">
                    <m:r>
                      <a:rPr lang="en-US" i="1" dirty="0" smtClean="0">
                        <a:latin typeface="Cambria Math" panose="02040503050406030204" pitchFamily="18" charset="0"/>
                        <a:cs typeface="Arial" panose="020B0604020202020204" pitchFamily="34" charset="0"/>
                      </a:rPr>
                      <m:t>𝑛</m:t>
                    </m:r>
                  </m:oMath>
                </a14:m>
                <a:r>
                  <a:rPr lang="en-US" dirty="0">
                    <a:cs typeface="Arial" panose="020B0604020202020204" pitchFamily="34" charset="0"/>
                  </a:rPr>
                  <a:t> is the total number of observations.</a:t>
                </a:r>
                <a:endParaRPr lang="en-US" dirty="0">
                  <a:solidFill>
                    <a:srgbClr val="000000"/>
                  </a:solidFill>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5FBEC8BB-8104-4C26-9140-469D3A662CF8}"/>
                  </a:ext>
                </a:extLst>
              </p:cNvPr>
              <p:cNvSpPr>
                <a:spLocks noGrp="1" noRot="1" noChangeAspect="1" noMove="1" noResize="1" noEditPoints="1" noAdjustHandles="1" noChangeArrowheads="1" noChangeShapeType="1" noTextEdit="1"/>
              </p:cNvSpPr>
              <p:nvPr>
                <p:ph type="body" sz="quarter" idx="15"/>
              </p:nvPr>
            </p:nvSpPr>
            <p:spPr>
              <a:xfrm>
                <a:off x="685800" y="1178028"/>
                <a:ext cx="10781737" cy="4620260"/>
              </a:xfrm>
              <a:blipFill>
                <a:blip r:embed="rId3"/>
                <a:stretch>
                  <a:fillRect l="-1753" t="-1847" r="-1697" b="-4485"/>
                </a:stretch>
              </a:blipFill>
            </p:spPr>
            <p:txBody>
              <a:bodyPr/>
              <a:lstStyle/>
              <a:p>
                <a:r>
                  <a:rPr lang="en-US">
                    <a:noFill/>
                  </a:rPr>
                  <a:t> </a:t>
                </a:r>
              </a:p>
            </p:txBody>
          </p:sp>
        </mc:Fallback>
      </mc:AlternateContent>
    </p:spTree>
    <p:extLst>
      <p:ext uri="{BB962C8B-B14F-4D97-AF65-F5344CB8AC3E}">
        <p14:creationId xmlns:p14="http://schemas.microsoft.com/office/powerpoint/2010/main" val="534607495"/>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000000"/>
          </a:solidFill>
          <a:prstDash val="lgDash"/>
        </a:ln>
      </a:spPr>
      <a:bodyPr/>
      <a:lstStyle/>
      <a:style>
        <a:lnRef idx="1">
          <a:schemeClr val="dk1"/>
        </a:lnRef>
        <a:fillRef idx="0">
          <a:schemeClr val="dk1"/>
        </a:fillRef>
        <a:effectRef idx="0">
          <a:schemeClr val="dk1"/>
        </a:effectRef>
        <a:fontRef idx="minor">
          <a:schemeClr val="tx1"/>
        </a:fontRef>
      </a:style>
    </a:lnDef>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c1e726a-7c3b-4654-9122-87de3e28a51c">
      <UserInfo>
        <DisplayName/>
        <AccountId xsi:nil="true"/>
        <AccountType/>
      </UserInfo>
    </SharedWithUsers>
    <AdminNotes xmlns="c8ecdccd-e3b0-4392-94c4-49d90f16d1d5" xsi:nil="true"/>
    <Topic xmlns="c8ecdccd-e3b0-4392-94c4-49d90f16d1d5">Accessibility</Topic>
    <Copy xmlns="c8ecdccd-e3b0-4392-94c4-49d90f16d1d5">true</Copy>
    <MasterLocation_x0028_ifCopy_x003d_Yes_x0029_ xmlns="c8ecdccd-e3b0-4392-94c4-49d90f16d1d5">LCoE</MasterLocation_x0028_ifCopy_x003d_Yes_x0029_>
    <Owner xmlns="c8ecdccd-e3b0-4392-94c4-49d90f16d1d5">LCoE</Owner>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A683995A7B1D46BAE4BA042997DC16" ma:contentTypeVersion="18" ma:contentTypeDescription="Create a new document." ma:contentTypeScope="" ma:versionID="6b2a7157397caa02a1ce799840706cf4">
  <xsd:schema xmlns:xsd="http://www.w3.org/2001/XMLSchema" xmlns:xs="http://www.w3.org/2001/XMLSchema" xmlns:p="http://schemas.microsoft.com/office/2006/metadata/properties" xmlns:ns2="c8ecdccd-e3b0-4392-94c4-49d90f16d1d5" xmlns:ns3="cc1e726a-7c3b-4654-9122-87de3e28a51c" targetNamespace="http://schemas.microsoft.com/office/2006/metadata/properties" ma:root="true" ma:fieldsID="f7ec463e446db2c0a3b7b3165a862926" ns2:_="" ns3:_="">
    <xsd:import namespace="c8ecdccd-e3b0-4392-94c4-49d90f16d1d5"/>
    <xsd:import namespace="cc1e726a-7c3b-4654-9122-87de3e28a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Topic" minOccurs="0"/>
                <xsd:element ref="ns3:SharedWithUsers" minOccurs="0"/>
                <xsd:element ref="ns3:SharedWithDetails" minOccurs="0"/>
                <xsd:element ref="ns2:MediaServiceAutoKeyPoints" minOccurs="0"/>
                <xsd:element ref="ns2:MediaServiceKeyPoints" minOccurs="0"/>
                <xsd:element ref="ns2:MediaServiceDateTaken" minOccurs="0"/>
                <xsd:element ref="ns2:Owner" minOccurs="0"/>
                <xsd:element ref="ns2:Copy" minOccurs="0"/>
                <xsd:element ref="ns2:MasterLocation_x0028_ifCopy_x003d_Yes_x0029_" minOccurs="0"/>
                <xsd:element ref="ns2:Admin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cdccd-e3b0-4392-94c4-49d90f16d1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Topic" ma:index="11" nillable="true" ma:displayName="Topic" ma:default="Unassigned" ma:format="Dropdown" ma:internalName="Topic">
      <xsd:simpleType>
        <xsd:restriction base="dms:Choice">
          <xsd:enumeration value="Accessibility"/>
          <xsd:enumeration value="Archiving"/>
          <xsd:enumeration value="CenDoc"/>
          <xsd:enumeration value="Content Corrections/Reprints"/>
          <xsd:enumeration value="Content Creation"/>
          <xsd:enumeration value="Files to Printer"/>
          <xsd:enumeration value="Invoicing"/>
          <xsd:enumeration value="Partner Programs"/>
          <xsd:enumeration value="Project Management"/>
          <xsd:enumeration value="Other"/>
          <xsd:enumeration value="Unassigned"/>
          <xsd:enumeration value="Source Document Only"/>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Owner" ma:index="17" nillable="true" ma:displayName="Owner" ma:format="Dropdown" ma:internalName="Owner">
      <xsd:simpleType>
        <xsd:restriction base="dms:Choice">
          <xsd:enumeration value="Content Corrections"/>
          <xsd:enumeration value="Content Creation"/>
          <xsd:enumeration value="Content Management Services"/>
          <xsd:enumeration value="Creative Studio"/>
          <xsd:enumeration value="Digital Production"/>
          <xsd:enumeration value="Finance"/>
          <xsd:enumeration value="LCoE"/>
          <xsd:enumeration value="Manufacturing"/>
          <xsd:enumeration value="Strategic Sourcing"/>
        </xsd:restriction>
      </xsd:simpleType>
    </xsd:element>
    <xsd:element name="Copy" ma:index="18" nillable="true" ma:displayName="Copy " ma:default="0" ma:description="This is a VIP copy of a master document that is posted/available internally" ma:format="Dropdown" ma:internalName="Copy">
      <xsd:simpleType>
        <xsd:restriction base="dms:Boolean"/>
      </xsd:simpleType>
    </xsd:element>
    <xsd:element name="MasterLocation_x0028_ifCopy_x003d_Yes_x0029_" ma:index="19" nillable="true" ma:displayName="Master Location (if Copy = Yes)" ma:default="n/a" ma:description="Site/document library where master version is maintained" ma:format="Dropdown" ma:internalName="MasterLocation_x0028_ifCopy_x003d_Yes_x0029_">
      <xsd:simpleType>
        <xsd:restriction base="dms:Choice">
          <xsd:enumeration value="Catalyst / Finance"/>
          <xsd:enumeration value="Content Creation"/>
          <xsd:enumeration value="Content Management Services"/>
          <xsd:enumeration value="GPMOT"/>
          <xsd:enumeration value="LCoE"/>
          <xsd:enumeration value="Strategic Sourcing"/>
          <xsd:enumeration value="VIP Documents"/>
          <xsd:enumeration value="n/a"/>
        </xsd:restriction>
      </xsd:simpleType>
    </xsd:element>
    <xsd:element name="AdminNotes" ma:index="20" nillable="true" ma:displayName="Admin Notes" ma:format="Dropdown" ma:internalName="AdminNotes">
      <xsd:simpleType>
        <xsd:union memberTypes="dms:Text">
          <xsd:simpleType>
            <xsd:restriction base="dms:Choice">
              <xsd:enumeration value="See Source Documents"/>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c1e726a-7c3b-4654-9122-87de3e28a51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BA192-EF86-48DF-982C-2C526A268392}">
  <ds:schemaRefs>
    <ds:schemaRef ds:uri="http://www.w3.org/XML/1998/namespace"/>
    <ds:schemaRef ds:uri="http://purl.org/dc/dcmitype/"/>
    <ds:schemaRef ds:uri="cc1e726a-7c3b-4654-9122-87de3e28a51c"/>
    <ds:schemaRef ds:uri="http://schemas.microsoft.com/office/2006/documentManagement/types"/>
    <ds:schemaRef ds:uri="http://purl.org/dc/elements/1.1/"/>
    <ds:schemaRef ds:uri="c8ecdccd-e3b0-4392-94c4-49d90f16d1d5"/>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2CEB1C7-5C0A-4F1C-B184-5FA4EC607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cdccd-e3b0-4392-94c4-49d90f16d1d5"/>
    <ds:schemaRef ds:uri="cc1e726a-7c3b-4654-9122-87de3e28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113586</TotalTime>
  <Words>6257</Words>
  <Application>Microsoft Office PowerPoint</Application>
  <PresentationFormat>Widescreen</PresentationFormat>
  <Paragraphs>690</Paragraphs>
  <Slides>60</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arial</vt:lpstr>
      <vt:lpstr>Calibri</vt:lpstr>
      <vt:lpstr>Calibri Light</vt:lpstr>
      <vt:lpstr>Cambria Math</vt:lpstr>
      <vt:lpstr>Helvetica</vt:lpstr>
      <vt:lpstr>Open Sans</vt:lpstr>
      <vt:lpstr>Summer Font</vt:lpstr>
      <vt:lpstr>Times New Roman</vt:lpstr>
      <vt:lpstr>Office Theme</vt:lpstr>
      <vt:lpstr>Business Analytics, 5e</vt:lpstr>
      <vt:lpstr>Chapter Contents</vt:lpstr>
      <vt:lpstr>Learning Objectives (1 of 2)</vt:lpstr>
      <vt:lpstr>Learning Objectives (2 of 2)</vt:lpstr>
      <vt:lpstr>Introduction</vt:lpstr>
      <vt:lpstr>8.1 Simple Linear Regression Model</vt:lpstr>
      <vt:lpstr>8.1 Estimated Simple Linear Regression Equation</vt:lpstr>
      <vt:lpstr>8.1 The Estimation Process in Simple Linear Regression</vt:lpstr>
      <vt:lpstr>8.2 Least Squares Method</vt:lpstr>
      <vt:lpstr>8.2 The Butler Trucking Company Example</vt:lpstr>
      <vt:lpstr>8.2 Regression Equation for Butler Trucking Co.</vt:lpstr>
      <vt:lpstr>8.2 Experimental Region and Extrapolation</vt:lpstr>
      <vt:lpstr>8.2 Estimating Travel Time for the Butler Trucking Co. </vt:lpstr>
      <vt:lpstr>8.2 Predicted Travel Time and Residuals</vt:lpstr>
      <vt:lpstr>8.3 The Sums of Squares</vt:lpstr>
      <vt:lpstr>8.3 Total Sum of Squares for the Butler Trucking Co.</vt:lpstr>
      <vt:lpstr>8.3 Coefficient of Determination</vt:lpstr>
      <vt:lpstr>8.3 Goodness of Fit for the Butler Trucking Co.</vt:lpstr>
      <vt:lpstr>8.4 Multiple Linear Regression Model</vt:lpstr>
      <vt:lpstr>8.4 The Estimation Process in Multiple Regression</vt:lpstr>
      <vt:lpstr>8.4 Least Squares Method and Multiple Regression</vt:lpstr>
      <vt:lpstr>8.4 Multiple Regression with Two Independent Variables </vt:lpstr>
      <vt:lpstr>8.4 Butler Trucking Co. and Multiple Regression</vt:lpstr>
      <vt:lpstr>8.4 Butler Trucking Co. Excel Regression Output</vt:lpstr>
      <vt:lpstr>8.4 Graph of the Multiple Linear Regression Equation</vt:lpstr>
      <vt:lpstr>8.5 Conditions for Valid Inference in Regression</vt:lpstr>
      <vt:lpstr>8.5 Illustration of the Conditions for Valid Inference</vt:lpstr>
      <vt:lpstr>8.5 Scatter Chart of the Residuals</vt:lpstr>
      <vt:lpstr>8.5 Common Error Term Violations</vt:lpstr>
      <vt:lpstr>8.5 Excel Residual Plots for the Butler Trucking Co.</vt:lpstr>
      <vt:lpstr>8.5 Scatter Chart of Residuals vs. Predicted Variable</vt:lpstr>
      <vt:lpstr>8.5 t Test for Individual Significance</vt:lpstr>
      <vt:lpstr>8.5 Individual t Tests for the Butler Trucking Co. Example</vt:lpstr>
      <vt:lpstr>8.5 Testing Regression Coefficients with Confidence Intervals</vt:lpstr>
      <vt:lpstr>8.5 Addressing Nonsignificant Independent Variables</vt:lpstr>
      <vt:lpstr>8.5 Multicollinearity</vt:lpstr>
      <vt:lpstr>8.5 Multicollinearity in the Butler Trucking Co. Data</vt:lpstr>
      <vt:lpstr>8.6 Dummy Variables</vt:lpstr>
      <vt:lpstr>8.6 Effect of Afternoon Rush Hour on Travel Time</vt:lpstr>
      <vt:lpstr>8.6 Regression Output with Highway Rush Hour Variable</vt:lpstr>
      <vt:lpstr>8.6 Interpreting the Parameters for the Butler Example</vt:lpstr>
      <vt:lpstr>8.6 More Complex Categorical Variables</vt:lpstr>
      <vt:lpstr>8.6 Interpretation of the Parameters for a Categorical Variable with Three Levels</vt:lpstr>
      <vt:lpstr>8.7 Modeling Nonlinear Relationships</vt:lpstr>
      <vt:lpstr>8.7 A Curvilinear Pattern in the Reynolds Data</vt:lpstr>
      <vt:lpstr>8.7 A Quadratic Regression Model</vt:lpstr>
      <vt:lpstr>8.7 Interpreting a Quadratic Regression Equation</vt:lpstr>
      <vt:lpstr>8.7 Types of Quadratic Regression Models</vt:lpstr>
      <vt:lpstr>8.7 Interaction Between Independent Variables</vt:lpstr>
      <vt:lpstr>8.7 Regression Output for the Tyler Personal Care Example </vt:lpstr>
      <vt:lpstr>8.7 Piecewise Linear Regression Model</vt:lpstr>
      <vt:lpstr>8.7 Piecewise Linear Regression Model for Reynolds Data</vt:lpstr>
      <vt:lpstr>8.7 Piecewise Regression Output for Reynolds Data</vt:lpstr>
      <vt:lpstr>8.8 Variable Selection Procedures</vt:lpstr>
      <vt:lpstr>8.8 Overfitting</vt:lpstr>
      <vt:lpstr>8.9 Inference and Very Large Samples</vt:lpstr>
      <vt:lpstr>8.9 Model Selection</vt:lpstr>
      <vt:lpstr>8.10 Prediction with Linear Regression</vt:lpstr>
      <vt:lpstr>8.10 Prediction of New Routes for Butler Trucking Co.</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Kimberley Grove</dc:creator>
  <cp:lastModifiedBy>user</cp:lastModifiedBy>
  <cp:revision>2784</cp:revision>
  <cp:lastPrinted>2016-10-03T15:29:39Z</cp:lastPrinted>
  <dcterms:created xsi:type="dcterms:W3CDTF">2019-11-14T21:20:16Z</dcterms:created>
  <dcterms:modified xsi:type="dcterms:W3CDTF">2025-06-21T00:29:11Z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SP Reprints">
    <vt:bool>false</vt:bool>
  </property>
  <property fmtid="{D5CDD505-2E9C-101B-9397-08002B2CF9AE}" pid="13" name="_SourceUrl">
    <vt:lpwstr/>
  </property>
  <property fmtid="{D5CDD505-2E9C-101B-9397-08002B2CF9AE}" pid="14" name="_SharedFileIndex">
    <vt:lpwstr/>
  </property>
  <property fmtid="{D5CDD505-2E9C-101B-9397-08002B2CF9AE}" pid="15" name="SP Production">
    <vt:bool>false</vt:bool>
  </property>
  <property fmtid="{D5CDD505-2E9C-101B-9397-08002B2CF9AE}" pid="16" name="SP Content Authoring/Dev">
    <vt:bool>false</vt:bool>
  </property>
  <property fmtid="{D5CDD505-2E9C-101B-9397-08002B2CF9AE}" pid="17" name="SP E2E">
    <vt:bool>false</vt:bool>
  </property>
</Properties>
</file>